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03" r:id="rId2"/>
    <p:sldId id="302" r:id="rId3"/>
    <p:sldId id="349" r:id="rId4"/>
    <p:sldId id="352" r:id="rId5"/>
    <p:sldId id="351" r:id="rId6"/>
    <p:sldId id="350" r:id="rId7"/>
    <p:sldId id="333" r:id="rId8"/>
    <p:sldId id="30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03"/>
  </p:normalViewPr>
  <p:slideViewPr>
    <p:cSldViewPr>
      <p:cViewPr varScale="1">
        <p:scale>
          <a:sx n="90" d="100"/>
          <a:sy n="90" d="100"/>
        </p:scale>
        <p:origin x="192" y="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F2F6-7900-4172-B6A3-C96CD13FFF90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8CD6E-CA64-4BA8-9735-67B6DD38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ubicek@cct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1435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Aktuální dotační možnosti jako příležitost pro rozvoj firem i OSVČ</a:t>
            </a:r>
            <a:br>
              <a:rPr lang="cs-CZ" dirty="0"/>
            </a:br>
            <a:endParaRPr lang="cs-CZ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531D261E-07DE-3C43-BE5B-FAE6726A3190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AFA8E2-AC64-9E05-B5B1-6E8FD8E87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7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797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Obsah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21196" y="1844824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2"/>
                </a:solidFill>
              </a:rPr>
              <a:t>DIGI pro firmu – dotace na školení pro skupiny pracovníků</a:t>
            </a:r>
          </a:p>
          <a:p>
            <a:r>
              <a:rPr lang="cs-CZ" sz="2800" b="1" dirty="0">
                <a:solidFill>
                  <a:schemeClr val="bg2"/>
                </a:solidFill>
              </a:rPr>
              <a:t>Dotace na odborné vzdělávání pro firmy a OSVČ</a:t>
            </a:r>
          </a:p>
          <a:p>
            <a:pPr lvl="1"/>
            <a:r>
              <a:rPr lang="cs-CZ" sz="2400" b="1" dirty="0" err="1">
                <a:solidFill>
                  <a:schemeClr val="bg2"/>
                </a:solidFill>
              </a:rPr>
              <a:t>jsemvkurzu.cz</a:t>
            </a:r>
            <a:r>
              <a:rPr lang="cs-CZ" sz="2400" b="1" dirty="0">
                <a:solidFill>
                  <a:schemeClr val="bg2"/>
                </a:solidFill>
              </a:rPr>
              <a:t>, připravovaný program POVEZ III</a:t>
            </a:r>
          </a:p>
          <a:p>
            <a:r>
              <a:rPr lang="cs-CZ" sz="2800" b="1" dirty="0">
                <a:solidFill>
                  <a:schemeClr val="bg2"/>
                </a:solidFill>
              </a:rPr>
              <a:t>Další dotační možnosti (DESIGN III, marketing)</a:t>
            </a:r>
          </a:p>
          <a:p>
            <a:r>
              <a:rPr lang="cs-CZ" sz="2800" b="1" dirty="0">
                <a:solidFill>
                  <a:schemeClr val="bg2"/>
                </a:solidFill>
              </a:rPr>
              <a:t>Malá odměna na závěr</a:t>
            </a:r>
          </a:p>
          <a:p>
            <a:r>
              <a:rPr lang="cs-CZ" sz="2800" b="1" dirty="0">
                <a:solidFill>
                  <a:schemeClr val="bg2"/>
                </a:solidFill>
              </a:rPr>
              <a:t>Prostor pro vaše dotazy</a:t>
            </a:r>
          </a:p>
          <a:p>
            <a:pPr marL="0" indent="0">
              <a:buNone/>
            </a:pPr>
            <a:endParaRPr lang="cs-CZ" sz="28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bg2"/>
              </a:solidFill>
            </a:endParaRPr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F4888692-26AF-AE48-9E9D-0930AFB7B4F3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Dotace na odborné vzdělávání pro firmy a OSVČ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165" y="1405796"/>
            <a:ext cx="8229600" cy="504753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80000"/>
              <a:buNone/>
            </a:pPr>
            <a:r>
              <a:rPr lang="cs-CZ" sz="2000" b="1" dirty="0">
                <a:solidFill>
                  <a:schemeClr val="bg2"/>
                </a:solidFill>
              </a:rPr>
              <a:t>      Základní informace – „DIGI pro firmu“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Příspěvek 536,11 Kč za každou </a:t>
            </a:r>
            <a:r>
              <a:rPr lang="cs-CZ" sz="2000" dirty="0" err="1">
                <a:solidFill>
                  <a:schemeClr val="bg2"/>
                </a:solidFill>
              </a:rPr>
              <a:t>osobohodinu</a:t>
            </a:r>
            <a:r>
              <a:rPr lang="cs-CZ" sz="2000" dirty="0">
                <a:solidFill>
                  <a:schemeClr val="bg2"/>
                </a:solidFill>
              </a:rPr>
              <a:t> vzdělávání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V jedné skupině možno zapojit až 15 účastníků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Vzdělávací aktivita 16 – 80 hodin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Podání žádosti nejpozději do 15. 10. 2025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Realizace vzdělávacích aktivit do konce 11/2025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Odborné profesní vzdělávání pro zaměstnance a OSVČ (zejména skupiny)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Cílová skupina: Zaměstnanci, OSVČ (s nižším příspěvkem)</a:t>
            </a: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Clr>
                <a:schemeClr val="tx1"/>
              </a:buClr>
              <a:buSzPct val="80000"/>
              <a:buNone/>
            </a:pPr>
            <a:r>
              <a:rPr lang="cs-CZ" sz="2000" b="1" dirty="0">
                <a:solidFill>
                  <a:schemeClr val="bg2"/>
                </a:solidFill>
              </a:rPr>
              <a:t>       Příklady vzdělávacích aktivit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IT kurzy (např. moduly </a:t>
            </a:r>
            <a:r>
              <a:rPr lang="cs-CZ" sz="2000" dirty="0" err="1">
                <a:solidFill>
                  <a:schemeClr val="bg2"/>
                </a:solidFill>
              </a:rPr>
              <a:t>MikroTik</a:t>
            </a:r>
            <a:r>
              <a:rPr lang="cs-CZ" sz="2000" dirty="0">
                <a:solidFill>
                  <a:schemeClr val="bg2"/>
                </a:solidFill>
              </a:rPr>
              <a:t> kurzů Kryštofa Klímy,…)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Kurzy pro využití umělé inteligence, kybernetická bezpečnost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On-line marketing, </a:t>
            </a:r>
            <a:r>
              <a:rPr lang="cs-CZ" sz="2000" dirty="0" err="1">
                <a:solidFill>
                  <a:schemeClr val="bg2"/>
                </a:solidFill>
              </a:rPr>
              <a:t>digital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skills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C6FF02B0-F292-B944-96AC-F564B2E5CF8F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65122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DIGI pro firmu – kalkulace (příklad)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165" y="1405796"/>
            <a:ext cx="8229600" cy="504753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536,11 Kč za </a:t>
            </a:r>
            <a:r>
              <a:rPr lang="cs-CZ" sz="2000" dirty="0" err="1">
                <a:solidFill>
                  <a:schemeClr val="bg2"/>
                </a:solidFill>
              </a:rPr>
              <a:t>osobohodinu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5 účastníků ve skupině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80 hodin školení (např. 10 dnů po 8h)</a:t>
            </a: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Clr>
                <a:schemeClr val="tx1"/>
              </a:buClr>
              <a:buSzPct val="80000"/>
              <a:buNone/>
            </a:pPr>
            <a:r>
              <a:rPr lang="cs-CZ" sz="2000" dirty="0">
                <a:solidFill>
                  <a:schemeClr val="bg2"/>
                </a:solidFill>
              </a:rPr>
              <a:t>Dotace/příspěvek = 536,11 Kč * 80h * 5 osob = 214 444 Kč</a:t>
            </a: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Cena lektora např. 5 000 Kč / den, tedy 50 000 Kč za 10 dnů</a:t>
            </a: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C6FF02B0-F292-B944-96AC-F564B2E5CF8F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65569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„POVEZ III“ – připravovaná výzva na r. 2026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165" y="1405796"/>
            <a:ext cx="8229600" cy="504753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80000"/>
              <a:buNone/>
            </a:pPr>
            <a:r>
              <a:rPr lang="cs-CZ" sz="2000" b="1" dirty="0">
                <a:solidFill>
                  <a:schemeClr val="bg2"/>
                </a:solidFill>
              </a:rPr>
              <a:t>      Základní informace – „DIGI pro firmu“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Příspěvek zřejmě více než 600 Kč / </a:t>
            </a:r>
            <a:r>
              <a:rPr lang="cs-CZ" sz="2000" dirty="0" err="1">
                <a:solidFill>
                  <a:schemeClr val="bg2"/>
                </a:solidFill>
              </a:rPr>
              <a:t>osobohodina</a:t>
            </a:r>
            <a:r>
              <a:rPr lang="cs-CZ" sz="2000" dirty="0">
                <a:solidFill>
                  <a:schemeClr val="bg2"/>
                </a:solidFill>
              </a:rPr>
              <a:t> – opět paušálně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Další profesní vzdělávání pracovníků (IT, soft </a:t>
            </a:r>
            <a:r>
              <a:rPr lang="cs-CZ" sz="2000" dirty="0" err="1">
                <a:solidFill>
                  <a:schemeClr val="bg2"/>
                </a:solidFill>
              </a:rPr>
              <a:t>skills</a:t>
            </a:r>
            <a:r>
              <a:rPr lang="cs-CZ" sz="2000" dirty="0">
                <a:solidFill>
                  <a:schemeClr val="bg2"/>
                </a:solidFill>
              </a:rPr>
              <a:t>, jazyky, atd.)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Realizace vzdělávacích aktivit do konce roku 2027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Cílová skupina: Zaměstnanci, OSVČ</a:t>
            </a: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Clr>
                <a:schemeClr val="tx1"/>
              </a:buClr>
              <a:buSzPct val="80000"/>
              <a:buNone/>
            </a:pPr>
            <a:r>
              <a:rPr lang="cs-CZ" sz="2000" b="1" dirty="0">
                <a:solidFill>
                  <a:schemeClr val="bg2"/>
                </a:solidFill>
              </a:rPr>
              <a:t>       Příklady vzdělávacích aktivit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IT kurzy (např. moduly </a:t>
            </a:r>
            <a:r>
              <a:rPr lang="cs-CZ" sz="2000" dirty="0" err="1">
                <a:solidFill>
                  <a:schemeClr val="bg2"/>
                </a:solidFill>
              </a:rPr>
              <a:t>MikroTik</a:t>
            </a:r>
            <a:r>
              <a:rPr lang="cs-CZ" sz="2000" dirty="0">
                <a:solidFill>
                  <a:schemeClr val="bg2"/>
                </a:solidFill>
              </a:rPr>
              <a:t> kurzů Kryštofa Klímy,…)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Soft </a:t>
            </a:r>
            <a:r>
              <a:rPr lang="cs-CZ" sz="2000" dirty="0" err="1">
                <a:solidFill>
                  <a:schemeClr val="bg2"/>
                </a:solidFill>
              </a:rPr>
              <a:t>skills</a:t>
            </a:r>
            <a:r>
              <a:rPr lang="cs-CZ" sz="2000" dirty="0">
                <a:solidFill>
                  <a:schemeClr val="bg2"/>
                </a:solidFill>
              </a:rPr>
              <a:t> a manažerské dovednosti, obchodní dovednosti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Jazyky, technické kurzy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Jakékoli profesní vzdělávání</a:t>
            </a:r>
          </a:p>
          <a:p>
            <a:pPr marL="0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C6FF02B0-F292-B944-96AC-F564B2E5CF8F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6816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Další dotační možnosti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165" y="1405797"/>
            <a:ext cx="8229600" cy="442108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Úspory energií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Inovační vouchery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Fotovoltaika pro podnikatele (RES+, NRB)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Marketing – podpora účasti vystavovatelů na zahraničních veletrzích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DESIGN III – např. 110 000 Kč na marketingovou strategii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Digitální podnik (Středočeský, Jihočeský, Plzeňský, Jihomoravský kraj a Kraj Vysočina), výzva TWIST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Vouchery pro rozvoj podnikání (Ústecký, Karlovarský, možná MSK)</a:t>
            </a:r>
          </a:p>
          <a:p>
            <a:pPr marL="0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Kreativní vouchery 2026 - ?</a:t>
            </a:r>
          </a:p>
          <a:p>
            <a:pPr>
              <a:buClr>
                <a:schemeClr val="tx1"/>
              </a:buClr>
              <a:buSzPct val="80000"/>
            </a:pPr>
            <a:r>
              <a:rPr lang="cs-CZ" sz="2000" dirty="0">
                <a:solidFill>
                  <a:schemeClr val="bg2"/>
                </a:solidFill>
              </a:rPr>
              <a:t>…a mnoho dalších…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C6FF02B0-F292-B944-96AC-F564B2E5CF8F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321171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Zaujala vás tato ochutnávka dotačních příležitostí?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pPr marL="469900" lvl="1" indent="-45720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Bezplatná on-line konzultace k vašim konkrétním záměrům</a:t>
            </a:r>
          </a:p>
          <a:p>
            <a:pPr marL="12700" lvl="1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469900" lvl="1" indent="-45720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Představení přínosů spolupráce pro vaši firmu</a:t>
            </a:r>
          </a:p>
          <a:p>
            <a:pPr marL="469900" lvl="1" indent="-45720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2"/>
              </a:solidFill>
            </a:endParaRPr>
          </a:p>
          <a:p>
            <a:pPr marL="469900" lvl="1" indent="-45720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2"/>
              </a:solidFill>
            </a:endParaRPr>
          </a:p>
          <a:p>
            <a:pPr marL="12700" lvl="1" indent="0">
              <a:buClr>
                <a:schemeClr val="tx1"/>
              </a:buClr>
              <a:buSzPct val="80000"/>
              <a:buNone/>
            </a:pPr>
            <a:r>
              <a:rPr lang="cs-CZ" sz="2400" b="1" dirty="0">
                <a:latin typeface="+mj-lt"/>
                <a:ea typeface="+mj-ea"/>
                <a:cs typeface="+mj-cs"/>
              </a:rPr>
              <a:t>Za vaši pozornost děkuje:</a:t>
            </a:r>
          </a:p>
          <a:p>
            <a:pPr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  <a:buNone/>
            </a:pPr>
            <a:r>
              <a:rPr lang="cs-CZ" sz="1900" b="1" dirty="0">
                <a:solidFill>
                  <a:schemeClr val="bg2"/>
                </a:solidFill>
              </a:rPr>
              <a:t>Ing. Aleš Kubíček</a:t>
            </a:r>
          </a:p>
          <a:p>
            <a:pPr>
              <a:buClr>
                <a:schemeClr val="tx1"/>
              </a:buClr>
              <a:buSzPct val="80000"/>
              <a:buNone/>
            </a:pPr>
            <a:endParaRPr lang="cs-CZ" sz="1900" b="1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  <a:buNone/>
            </a:pPr>
            <a:r>
              <a:rPr lang="cs-CZ" sz="2000" dirty="0">
                <a:solidFill>
                  <a:schemeClr val="bg2"/>
                </a:solidFill>
              </a:rPr>
              <a:t>E: </a:t>
            </a:r>
            <a:r>
              <a:rPr lang="cs-CZ" sz="2000" dirty="0" err="1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kubicek</a:t>
            </a:r>
            <a:r>
              <a:rPr lang="cs-CZ" sz="2000" dirty="0" err="1">
                <a:solidFill>
                  <a:schemeClr val="bg2"/>
                </a:solidFill>
              </a:rPr>
              <a:t>.a@seznam.cz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  <a:buSzPct val="80000"/>
              <a:buNone/>
            </a:pPr>
            <a:r>
              <a:rPr lang="cs-CZ" sz="2000" dirty="0">
                <a:solidFill>
                  <a:schemeClr val="bg2"/>
                </a:solidFill>
              </a:rPr>
              <a:t>M: 721 741 132</a:t>
            </a:r>
          </a:p>
          <a:p>
            <a:pPr marL="12700" lvl="1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12700" lvl="1" indent="0">
              <a:buClr>
                <a:schemeClr val="tx1"/>
              </a:buClr>
              <a:buSzPct val="80000"/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C6FF02B0-F292-B944-96AC-F564B2E5CF8F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67148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329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8800" dirty="0"/>
            </a:br>
            <a:r>
              <a:rPr lang="cs-CZ" sz="6600" dirty="0">
                <a:solidFill>
                  <a:schemeClr val="bg2"/>
                </a:solidFill>
              </a:rPr>
              <a:t>Prostor pro vaše dotazy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E8C8531F-7E18-8444-AEDE-564DE1F28489}"/>
              </a:ext>
            </a:extLst>
          </p:cNvPr>
          <p:cNvSpPr/>
          <p:nvPr/>
        </p:nvSpPr>
        <p:spPr>
          <a:xfrm>
            <a:off x="0" y="0"/>
            <a:ext cx="432048" cy="6858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9352756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2">
      <a:dk1>
        <a:srgbClr val="FFC000"/>
      </a:dk1>
      <a:lt1>
        <a:sysClr val="window" lastClr="FFFFFF"/>
      </a:lt1>
      <a:dk2>
        <a:srgbClr val="575F6D"/>
      </a:dk2>
      <a:lt2>
        <a:srgbClr val="284D93"/>
      </a:lt2>
      <a:accent1>
        <a:srgbClr val="284D93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b="1" dirty="0" smtClean="0"/>
        </a:defPPr>
      </a:lstStyle>
      <a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427</Words>
  <Application>Microsoft Macintosh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Aktuální dotační možnosti jako příležitost pro rozvoj firem i OSVČ </vt:lpstr>
      <vt:lpstr>Obsah prezentace</vt:lpstr>
      <vt:lpstr>Dotace na odborné vzdělávání pro firmy a OSVČ</vt:lpstr>
      <vt:lpstr>DIGI pro firmu – kalkulace (příklad)</vt:lpstr>
      <vt:lpstr>„POVEZ III“ – připravovaná výzva na r. 2026</vt:lpstr>
      <vt:lpstr>Další dotační možnosti</vt:lpstr>
      <vt:lpstr>Zaujala vás tato ochutnávka dotačních příležitostí?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Dotace na pořízení strojů, zateplení budov, výměnu oken, fotovoltaických systémů a dalších</dc:title>
  <dc:creator>Martin Kovalský</dc:creator>
  <cp:lastModifiedBy>Ondřej Bohniat</cp:lastModifiedBy>
  <cp:revision>192</cp:revision>
  <dcterms:created xsi:type="dcterms:W3CDTF">2020-11-25T11:48:43Z</dcterms:created>
  <dcterms:modified xsi:type="dcterms:W3CDTF">2025-07-16T09:44:59Z</dcterms:modified>
</cp:coreProperties>
</file>