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5" r:id="rId2"/>
    <p:sldMasterId id="2147483728" r:id="rId3"/>
  </p:sldMasterIdLst>
  <p:notesMasterIdLst>
    <p:notesMasterId r:id="rId28"/>
  </p:notesMasterIdLst>
  <p:handoutMasterIdLst>
    <p:handoutMasterId r:id="rId29"/>
  </p:handoutMasterIdLst>
  <p:sldIdLst>
    <p:sldId id="259" r:id="rId4"/>
    <p:sldId id="305" r:id="rId5"/>
    <p:sldId id="281" r:id="rId6"/>
    <p:sldId id="260" r:id="rId7"/>
    <p:sldId id="290" r:id="rId8"/>
    <p:sldId id="289" r:id="rId9"/>
    <p:sldId id="295" r:id="rId10"/>
    <p:sldId id="296" r:id="rId11"/>
    <p:sldId id="297" r:id="rId12"/>
    <p:sldId id="298" r:id="rId13"/>
    <p:sldId id="299" r:id="rId14"/>
    <p:sldId id="300" r:id="rId15"/>
    <p:sldId id="282" r:id="rId16"/>
    <p:sldId id="301" r:id="rId17"/>
    <p:sldId id="257" r:id="rId18"/>
    <p:sldId id="279" r:id="rId19"/>
    <p:sldId id="262" r:id="rId20"/>
    <p:sldId id="304" r:id="rId21"/>
    <p:sldId id="274" r:id="rId22"/>
    <p:sldId id="278" r:id="rId23"/>
    <p:sldId id="273" r:id="rId24"/>
    <p:sldId id="275" r:id="rId25"/>
    <p:sldId id="276" r:id="rId26"/>
    <p:sldId id="277" r:id="rId27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C05"/>
    <a:srgbClr val="333F7F"/>
    <a:srgbClr val="EBEBEB"/>
    <a:srgbClr val="18276C"/>
    <a:srgbClr val="464D7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1" autoAdjust="0"/>
    <p:restoredTop sz="94660"/>
  </p:normalViewPr>
  <p:slideViewPr>
    <p:cSldViewPr snapToGrid="0">
      <p:cViewPr varScale="1">
        <p:scale>
          <a:sx n="95" d="100"/>
          <a:sy n="95" d="100"/>
        </p:scale>
        <p:origin x="3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7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22AB8C-F2B2-A092-9662-9C2975B448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dirty="0">
                <a:solidFill>
                  <a:schemeClr val="bg1"/>
                </a:solidFill>
              </a:rPr>
              <a:t>18. 10. 2023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F29CB7-4A08-1E3E-5C05-23D79D3349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dirty="0">
                <a:solidFill>
                  <a:schemeClr val="bg1"/>
                </a:solidFill>
              </a:rPr>
              <a:t>strana </a:t>
            </a:r>
            <a:fld id="{9DB2B4F0-5529-4167-8995-35030A26C464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Obdélník 1">
            <a:extLst>
              <a:ext uri="{FF2B5EF4-FFF2-40B4-BE49-F238E27FC236}">
                <a16:creationId xmlns:a16="http://schemas.microsoft.com/office/drawing/2014/main" id="{4430CD3A-BA31-E0E8-6237-8931E994881C}"/>
              </a:ext>
            </a:extLst>
          </p:cNvPr>
          <p:cNvSpPr/>
          <p:nvPr/>
        </p:nvSpPr>
        <p:spPr>
          <a:xfrm>
            <a:off x="0" y="319530"/>
            <a:ext cx="6808788" cy="3893529"/>
          </a:xfrm>
          <a:custGeom>
            <a:avLst/>
            <a:gdLst>
              <a:gd name="connsiteX0" fmla="*/ 0 w 12192000"/>
              <a:gd name="connsiteY0" fmla="*/ 0 h 6018245"/>
              <a:gd name="connsiteX1" fmla="*/ 12192000 w 12192000"/>
              <a:gd name="connsiteY1" fmla="*/ 0 h 6018245"/>
              <a:gd name="connsiteX2" fmla="*/ 12192000 w 12192000"/>
              <a:gd name="connsiteY2" fmla="*/ 6018245 h 6018245"/>
              <a:gd name="connsiteX3" fmla="*/ 0 w 12192000"/>
              <a:gd name="connsiteY3" fmla="*/ 6018245 h 6018245"/>
              <a:gd name="connsiteX4" fmla="*/ 0 w 12192000"/>
              <a:gd name="connsiteY4" fmla="*/ 0 h 6018245"/>
              <a:gd name="connsiteX0" fmla="*/ 0 w 12192000"/>
              <a:gd name="connsiteY0" fmla="*/ 0 h 6437694"/>
              <a:gd name="connsiteX1" fmla="*/ 12192000 w 12192000"/>
              <a:gd name="connsiteY1" fmla="*/ 419449 h 6437694"/>
              <a:gd name="connsiteX2" fmla="*/ 12192000 w 12192000"/>
              <a:gd name="connsiteY2" fmla="*/ 6437694 h 6437694"/>
              <a:gd name="connsiteX3" fmla="*/ 0 w 12192000"/>
              <a:gd name="connsiteY3" fmla="*/ 6437694 h 6437694"/>
              <a:gd name="connsiteX4" fmla="*/ 0 w 12192000"/>
              <a:gd name="connsiteY4" fmla="*/ 0 h 6437694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44079">
                <a:moveTo>
                  <a:pt x="8389" y="0"/>
                </a:moveTo>
                <a:cubicBezTo>
                  <a:pt x="4094760" y="578840"/>
                  <a:pt x="8130796" y="83889"/>
                  <a:pt x="12192000" y="125834"/>
                </a:cubicBezTo>
                <a:lnTo>
                  <a:pt x="12192000" y="6144079"/>
                </a:lnTo>
                <a:lnTo>
                  <a:pt x="0" y="6144079"/>
                </a:lnTo>
                <a:cubicBezTo>
                  <a:pt x="2796" y="4096053"/>
                  <a:pt x="5593" y="2048026"/>
                  <a:pt x="83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1">
            <a:extLst>
              <a:ext uri="{FF2B5EF4-FFF2-40B4-BE49-F238E27FC236}">
                <a16:creationId xmlns:a16="http://schemas.microsoft.com/office/drawing/2014/main" id="{7AC09773-A475-B039-5E55-A1F92FA4F242}"/>
              </a:ext>
            </a:extLst>
          </p:cNvPr>
          <p:cNvSpPr/>
          <p:nvPr/>
        </p:nvSpPr>
        <p:spPr>
          <a:xfrm flipH="1" flipV="1">
            <a:off x="0" y="5810707"/>
            <a:ext cx="6808788" cy="3631444"/>
          </a:xfrm>
          <a:custGeom>
            <a:avLst/>
            <a:gdLst>
              <a:gd name="connsiteX0" fmla="*/ 0 w 12192000"/>
              <a:gd name="connsiteY0" fmla="*/ 0 h 6018245"/>
              <a:gd name="connsiteX1" fmla="*/ 12192000 w 12192000"/>
              <a:gd name="connsiteY1" fmla="*/ 0 h 6018245"/>
              <a:gd name="connsiteX2" fmla="*/ 12192000 w 12192000"/>
              <a:gd name="connsiteY2" fmla="*/ 6018245 h 6018245"/>
              <a:gd name="connsiteX3" fmla="*/ 0 w 12192000"/>
              <a:gd name="connsiteY3" fmla="*/ 6018245 h 6018245"/>
              <a:gd name="connsiteX4" fmla="*/ 0 w 12192000"/>
              <a:gd name="connsiteY4" fmla="*/ 0 h 6018245"/>
              <a:gd name="connsiteX0" fmla="*/ 0 w 12192000"/>
              <a:gd name="connsiteY0" fmla="*/ 0 h 6437694"/>
              <a:gd name="connsiteX1" fmla="*/ 12192000 w 12192000"/>
              <a:gd name="connsiteY1" fmla="*/ 419449 h 6437694"/>
              <a:gd name="connsiteX2" fmla="*/ 12192000 w 12192000"/>
              <a:gd name="connsiteY2" fmla="*/ 6437694 h 6437694"/>
              <a:gd name="connsiteX3" fmla="*/ 0 w 12192000"/>
              <a:gd name="connsiteY3" fmla="*/ 6437694 h 6437694"/>
              <a:gd name="connsiteX4" fmla="*/ 0 w 12192000"/>
              <a:gd name="connsiteY4" fmla="*/ 0 h 6437694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44079">
                <a:moveTo>
                  <a:pt x="8389" y="0"/>
                </a:moveTo>
                <a:cubicBezTo>
                  <a:pt x="4094760" y="578840"/>
                  <a:pt x="8130796" y="83889"/>
                  <a:pt x="12192000" y="125834"/>
                </a:cubicBezTo>
                <a:lnTo>
                  <a:pt x="12192000" y="6144079"/>
                </a:lnTo>
                <a:lnTo>
                  <a:pt x="0" y="6144079"/>
                </a:lnTo>
                <a:cubicBezTo>
                  <a:pt x="2796" y="4096053"/>
                  <a:pt x="5593" y="2048026"/>
                  <a:pt x="83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3463819-D30F-5C08-0AAD-BB58601D0BA7}"/>
              </a:ext>
            </a:extLst>
          </p:cNvPr>
          <p:cNvSpPr/>
          <p:nvPr/>
        </p:nvSpPr>
        <p:spPr>
          <a:xfrm>
            <a:off x="0" y="3408318"/>
            <a:ext cx="6808788" cy="3337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text, Grafika, Písmo, plakát&#10;&#10;Popis byl vytvořen automaticky">
            <a:extLst>
              <a:ext uri="{FF2B5EF4-FFF2-40B4-BE49-F238E27FC236}">
                <a16:creationId xmlns:a16="http://schemas.microsoft.com/office/drawing/2014/main" id="{982185EE-B5CB-EA67-4314-EEA4752C2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6" y="9398136"/>
            <a:ext cx="862410" cy="514072"/>
          </a:xfrm>
          <a:prstGeom prst="rect">
            <a:avLst/>
          </a:prstGeom>
        </p:spPr>
      </p:pic>
      <p:sp>
        <p:nvSpPr>
          <p:cNvPr id="10" name="Zástupný symbol pro záhlaví 9">
            <a:extLst>
              <a:ext uri="{FF2B5EF4-FFF2-40B4-BE49-F238E27FC236}">
                <a16:creationId xmlns:a16="http://schemas.microsoft.com/office/drawing/2014/main" id="{5B9C84D2-A7B9-8D82-1229-AE242358A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dirty="0">
                <a:solidFill>
                  <a:schemeClr val="bg1"/>
                </a:solidFill>
              </a:rPr>
              <a:t>Prezentace na ukázku	</a:t>
            </a:r>
          </a:p>
        </p:txBody>
      </p:sp>
    </p:spTree>
    <p:extLst>
      <p:ext uri="{BB962C8B-B14F-4D97-AF65-F5344CB8AC3E}">
        <p14:creationId xmlns:p14="http://schemas.microsoft.com/office/powerpoint/2010/main" val="16623224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26D9F-CA92-45CE-9F70-D1653439B776}" type="datetimeFigureOut">
              <a:rPr lang="cs-CZ" smtClean="0"/>
              <a:t>16.07.2025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8FA2-1775-45B4-AE39-9E99A768F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967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950" y="2083622"/>
            <a:ext cx="11477625" cy="146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87" y="4610525"/>
            <a:ext cx="6226939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0478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60" y="200725"/>
            <a:ext cx="11931042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11931042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04008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3FC2-1F35-03CC-6F8C-F9D1DDBB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00233993-17A6-38BF-6A30-72EF6908DE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2" y="1247775"/>
            <a:ext cx="5800723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BC798B-884B-168A-1311-DCCF5E7C19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5578" y="1247775"/>
            <a:ext cx="5800723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6245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105" y="1322614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CD7967-C0BE-4B51-AEFA-EDA7EFE70C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821" y="1322614"/>
            <a:ext cx="6164263" cy="5351785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>
                <a:solidFill>
                  <a:srgbClr val="18276C"/>
                </a:solidFill>
              </a:defRPr>
            </a:lvl1pPr>
            <a:lvl2pPr>
              <a:buClr>
                <a:srgbClr val="18276C"/>
              </a:buClr>
              <a:defRPr>
                <a:solidFill>
                  <a:srgbClr val="18276C"/>
                </a:solidFill>
              </a:defRPr>
            </a:lvl2pPr>
            <a:lvl3pPr>
              <a:buClr>
                <a:srgbClr val="18276C"/>
              </a:buClr>
              <a:defRPr>
                <a:solidFill>
                  <a:srgbClr val="18276C"/>
                </a:solidFill>
              </a:defRPr>
            </a:lvl3pPr>
            <a:lvl4pPr>
              <a:buClr>
                <a:srgbClr val="18276C"/>
              </a:buClr>
              <a:defRPr>
                <a:solidFill>
                  <a:srgbClr val="18276C"/>
                </a:solidFill>
              </a:defRPr>
            </a:lvl4pPr>
            <a:lvl5pPr>
              <a:buClr>
                <a:srgbClr val="18276C"/>
              </a:buClr>
              <a:defRPr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CD75DA7A-3C55-4D99-AF7F-92FE9EAA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0678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595" y="1226870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8" y="4884591"/>
            <a:ext cx="10131427" cy="9356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18276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400AF8E-CDDC-44CD-B5E1-0D29269B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11716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F61A6AC-C662-D883-549F-1EB09349AB5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5260" y="1247776"/>
            <a:ext cx="11931042" cy="180022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D982EC0B-A945-C6F4-9CF6-2C320FD3F9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3429000"/>
            <a:ext cx="5762105" cy="342900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144EF1C9-48A0-0C89-10A1-ED5D5E6EB04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94196" y="3429000"/>
            <a:ext cx="5762106" cy="342900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3570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497C3D-4B8C-47D4-9D31-24DFB60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3" y="154023"/>
            <a:ext cx="11931042" cy="580103"/>
          </a:xfrm>
          <a:prstGeom prst="rect">
            <a:avLst/>
          </a:prstGeom>
        </p:spPr>
        <p:txBody>
          <a:bodyPr anchor="ctr" anchorCtr="1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951D409E-6D67-C926-AB6E-47DD2EC41C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6"/>
            <a:ext cx="5808815" cy="3133726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61290F1F-1E6F-60F7-3199-4848BE8F058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7926" y="1247776"/>
            <a:ext cx="5798375" cy="3133726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C70C3F1E-59AB-83C3-8745-701F62F0199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25260" y="4819650"/>
            <a:ext cx="11931042" cy="203835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78563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628CB5-548B-84D1-B0FA-2AFCC3436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6855" y="2047875"/>
            <a:ext cx="6538290" cy="1523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E83E4-2D1B-177F-DF2B-584C0265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25" y="4677200"/>
            <a:ext cx="3606801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36471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850" y="2083622"/>
            <a:ext cx="10410825" cy="146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87" y="4610525"/>
            <a:ext cx="6226939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69823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74" y="200725"/>
            <a:ext cx="10579928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rgbClr val="18276C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476374" y="1247775"/>
            <a:ext cx="10579927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38719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3FC2-1F35-03CC-6F8C-F9D1DDBB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25" y="189243"/>
            <a:ext cx="10597022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rgbClr val="18276C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40C548EF-8F12-CC15-B168-4833E6B57E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76375" y="1247775"/>
            <a:ext cx="4991100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8C8F4FD-849B-4DE5-7567-2DAF184090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38949" y="1247775"/>
            <a:ext cx="5217351" cy="561022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chemeClr val="bg1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chemeClr val="bg1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chemeClr val="bg1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4644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60" y="200725"/>
            <a:ext cx="11931042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11931042" cy="561022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029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9225" y="153100"/>
            <a:ext cx="10642296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rgbClr val="18276C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2EBC6C-F2D4-F321-94DD-0BA37608517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414004" y="1247775"/>
            <a:ext cx="10642297" cy="1819275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0EFB50BA-4931-9780-BB51-2E9507AD30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14005" y="3561650"/>
            <a:ext cx="5034420" cy="329635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chemeClr val="bg1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chemeClr val="bg1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chemeClr val="bg1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FCB76F74-4E34-A591-5A27-E66D1BCFBF6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10375" y="3561650"/>
            <a:ext cx="5245926" cy="329635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38260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476374" y="1247775"/>
            <a:ext cx="5716362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8D2265F-1DB8-4260-98E5-82AE444CFCCA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914780" y="1247775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BCDBBE6-5C64-464A-B5D3-27E5FB3C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4" y="200725"/>
            <a:ext cx="10579928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rgbClr val="18276C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59806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6085" y="1143590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0286" y="4604657"/>
            <a:ext cx="10131427" cy="11097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18276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6C68EA4-0042-4AC1-99CE-92A08E6B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4" y="200725"/>
            <a:ext cx="10579928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rgbClr val="18276C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98421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497C3D-4B8C-47D4-9D31-24DFB60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54023"/>
            <a:ext cx="10628465" cy="580103"/>
          </a:xfrm>
          <a:prstGeom prst="rect">
            <a:avLst/>
          </a:prstGeom>
        </p:spPr>
        <p:txBody>
          <a:bodyPr anchor="ctr" anchorCtr="1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rgbClr val="18276C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52444B28-266C-1776-DB00-B242549D429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76373" y="1247775"/>
            <a:ext cx="4972051" cy="3133727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0688A884-15B7-170F-BB29-0415F24A19C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000875" y="1247775"/>
            <a:ext cx="5055426" cy="3133727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F49E6447-F331-3ADB-5604-FA5FB7F3AA6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472067" y="4628798"/>
            <a:ext cx="10579927" cy="1962853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87642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628CB5-548B-84D1-B0FA-2AFCC3436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6855" y="2047875"/>
            <a:ext cx="6538290" cy="1523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E83E4-2D1B-177F-DF2B-584C0265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25" y="4677200"/>
            <a:ext cx="3606801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76761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3FC2-1F35-03CC-6F8C-F9D1DDBB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 anchor="ctr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DD28A3A6-9DBB-9EA0-6C5D-51CAC9C165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2" y="1247771"/>
            <a:ext cx="5781673" cy="561023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2D7C16B3-867C-9484-A891-0DA18B2C62B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74628" y="1247775"/>
            <a:ext cx="5781673" cy="561022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52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2B6D7C10-4014-A66A-2FEE-9C36B66752C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41437" y="1181101"/>
            <a:ext cx="11931042" cy="201929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obsah 4">
            <a:extLst>
              <a:ext uri="{FF2B5EF4-FFF2-40B4-BE49-F238E27FC236}">
                <a16:creationId xmlns:a16="http://schemas.microsoft.com/office/drawing/2014/main" id="{4AF5375B-0C31-875A-F10E-67644C58BD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3628326"/>
            <a:ext cx="5799290" cy="322967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symbol pro obsah 4">
            <a:extLst>
              <a:ext uri="{FF2B5EF4-FFF2-40B4-BE49-F238E27FC236}">
                <a16:creationId xmlns:a16="http://schemas.microsoft.com/office/drawing/2014/main" id="{7147A7FA-B4D2-AEC5-257A-BCF8D4B0943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67452" y="3657601"/>
            <a:ext cx="5788850" cy="32004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05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50861662-74A7-4CA1-B77B-C75698A1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675" y="914400"/>
            <a:ext cx="6164263" cy="5360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CE29259-9D3A-4904-B401-2E80A768C8CA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8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šířk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65F2566-E0C7-4B40-8BAB-0A589E87B64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371598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06CD32-6585-4AC0-9717-8A5F6ACF1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4498521"/>
            <a:ext cx="10131427" cy="1074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73207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497C3D-4B8C-47D4-9D31-24DFB60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3" y="154023"/>
            <a:ext cx="11931042" cy="580103"/>
          </a:xfrm>
          <a:prstGeom prst="rect">
            <a:avLst/>
          </a:prstGeom>
        </p:spPr>
        <p:txBody>
          <a:bodyPr anchor="ctr" anchorCtr="1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0622108F-4703-EF47-8820-78268F1BE6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5780240" cy="313372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obsah 4">
            <a:extLst>
              <a:ext uri="{FF2B5EF4-FFF2-40B4-BE49-F238E27FC236}">
                <a16:creationId xmlns:a16="http://schemas.microsoft.com/office/drawing/2014/main" id="{1AF6FF67-D0D3-2915-B4A2-3ABFD4C4DDA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86502" y="1247775"/>
            <a:ext cx="5769800" cy="313372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symbol pro obsah 4">
            <a:extLst>
              <a:ext uri="{FF2B5EF4-FFF2-40B4-BE49-F238E27FC236}">
                <a16:creationId xmlns:a16="http://schemas.microsoft.com/office/drawing/2014/main" id="{99237C01-D68E-B43C-3DE8-2C04BC02974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25260" y="4628798"/>
            <a:ext cx="11931042" cy="196285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16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628CB5-548B-84D1-B0FA-2AFCC3436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6855" y="2047875"/>
            <a:ext cx="6538290" cy="1523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none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E83E4-2D1B-177F-DF2B-584C0265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25" y="4677200"/>
            <a:ext cx="3606801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5450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83622"/>
            <a:ext cx="11525250" cy="146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87" y="4610525"/>
            <a:ext cx="6226939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5891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Grafika, Písmo, plakát&#10;&#10;Popis byl vytvořen automaticky">
            <a:extLst>
              <a:ext uri="{FF2B5EF4-FFF2-40B4-BE49-F238E27FC236}">
                <a16:creationId xmlns:a16="http://schemas.microsoft.com/office/drawing/2014/main" id="{98467455-AE33-4834-9228-CBDF6B5C0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990" y="5550621"/>
            <a:ext cx="1945451" cy="1059042"/>
          </a:xfrm>
          <a:prstGeom prst="rect">
            <a:avLst/>
          </a:prstGeom>
        </p:spPr>
      </p:pic>
      <p:pic>
        <p:nvPicPr>
          <p:cNvPr id="8" name="Picture 5" descr="Celestia-R1---OverlayContentHD.png">
            <a:extLst>
              <a:ext uri="{FF2B5EF4-FFF2-40B4-BE49-F238E27FC236}">
                <a16:creationId xmlns:a16="http://schemas.microsoft.com/office/drawing/2014/main" id="{827F76FE-A538-4649-AA0C-57F648D93F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03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50" r:id="rId5"/>
    <p:sldLayoutId id="2147483751" r:id="rId6"/>
    <p:sldLayoutId id="2147483726" r:id="rId7"/>
    <p:sldLayoutId id="2147483727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Grafika, Písmo, plakát&#10;&#10;Popis byl vytvořen automaticky">
            <a:extLst>
              <a:ext uri="{FF2B5EF4-FFF2-40B4-BE49-F238E27FC236}">
                <a16:creationId xmlns:a16="http://schemas.microsoft.com/office/drawing/2014/main" id="{98467455-AE33-4834-9228-CBDF6B5C0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990" y="5550621"/>
            <a:ext cx="1945451" cy="1059042"/>
          </a:xfrm>
          <a:prstGeom prst="rect">
            <a:avLst/>
          </a:prstGeom>
        </p:spPr>
      </p:pic>
      <p:pic>
        <p:nvPicPr>
          <p:cNvPr id="8" name="Picture 5" descr="Celestia-R1---OverlayContentHD.png">
            <a:extLst>
              <a:ext uri="{FF2B5EF4-FFF2-40B4-BE49-F238E27FC236}">
                <a16:creationId xmlns:a16="http://schemas.microsoft.com/office/drawing/2014/main" id="{827F76FE-A538-4649-AA0C-57F648D93F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11E3CBD-A14F-F955-57F3-F9847B1023F8}"/>
              </a:ext>
            </a:extLst>
          </p:cNvPr>
          <p:cNvSpPr/>
          <p:nvPr userDrawn="1"/>
        </p:nvSpPr>
        <p:spPr>
          <a:xfrm>
            <a:off x="0" y="831149"/>
            <a:ext cx="12192000" cy="6144079"/>
          </a:xfrm>
          <a:custGeom>
            <a:avLst/>
            <a:gdLst>
              <a:gd name="connsiteX0" fmla="*/ 0 w 12192000"/>
              <a:gd name="connsiteY0" fmla="*/ 0 h 6018245"/>
              <a:gd name="connsiteX1" fmla="*/ 12192000 w 12192000"/>
              <a:gd name="connsiteY1" fmla="*/ 0 h 6018245"/>
              <a:gd name="connsiteX2" fmla="*/ 12192000 w 12192000"/>
              <a:gd name="connsiteY2" fmla="*/ 6018245 h 6018245"/>
              <a:gd name="connsiteX3" fmla="*/ 0 w 12192000"/>
              <a:gd name="connsiteY3" fmla="*/ 6018245 h 6018245"/>
              <a:gd name="connsiteX4" fmla="*/ 0 w 12192000"/>
              <a:gd name="connsiteY4" fmla="*/ 0 h 6018245"/>
              <a:gd name="connsiteX0" fmla="*/ 0 w 12192000"/>
              <a:gd name="connsiteY0" fmla="*/ 0 h 6437694"/>
              <a:gd name="connsiteX1" fmla="*/ 12192000 w 12192000"/>
              <a:gd name="connsiteY1" fmla="*/ 419449 h 6437694"/>
              <a:gd name="connsiteX2" fmla="*/ 12192000 w 12192000"/>
              <a:gd name="connsiteY2" fmla="*/ 6437694 h 6437694"/>
              <a:gd name="connsiteX3" fmla="*/ 0 w 12192000"/>
              <a:gd name="connsiteY3" fmla="*/ 6437694 h 6437694"/>
              <a:gd name="connsiteX4" fmla="*/ 0 w 12192000"/>
              <a:gd name="connsiteY4" fmla="*/ 0 h 6437694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44079">
                <a:moveTo>
                  <a:pt x="8389" y="0"/>
                </a:moveTo>
                <a:cubicBezTo>
                  <a:pt x="4094760" y="578840"/>
                  <a:pt x="8130796" y="83889"/>
                  <a:pt x="12192000" y="125834"/>
                </a:cubicBezTo>
                <a:lnTo>
                  <a:pt x="12192000" y="6144079"/>
                </a:lnTo>
                <a:lnTo>
                  <a:pt x="0" y="6144079"/>
                </a:lnTo>
                <a:cubicBezTo>
                  <a:pt x="2796" y="4096053"/>
                  <a:pt x="5593" y="2048026"/>
                  <a:pt x="83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Grafika, Písmo, plakát, grafický design&#10;&#10;Popis byl vytvořen automaticky">
            <a:extLst>
              <a:ext uri="{FF2B5EF4-FFF2-40B4-BE49-F238E27FC236}">
                <a16:creationId xmlns:a16="http://schemas.microsoft.com/office/drawing/2014/main" id="{D129F50B-CCE8-EA20-F4AD-71AC32610D6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63" y="5627253"/>
            <a:ext cx="1804678" cy="9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03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44" r:id="rId4"/>
    <p:sldLayoutId id="2147483745" r:id="rId5"/>
    <p:sldLayoutId id="2147483739" r:id="rId6"/>
    <p:sldLayoutId id="2147483740" r:id="rId7"/>
    <p:sldLayoutId id="2147483741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2">
            <a:extLst>
              <a:ext uri="{FF2B5EF4-FFF2-40B4-BE49-F238E27FC236}">
                <a16:creationId xmlns:a16="http://schemas.microsoft.com/office/drawing/2014/main" id="{2479C93A-6F3B-89FA-550C-09082917B6AF}"/>
              </a:ext>
            </a:extLst>
          </p:cNvPr>
          <p:cNvSpPr/>
          <p:nvPr userDrawn="1"/>
        </p:nvSpPr>
        <p:spPr>
          <a:xfrm>
            <a:off x="1023457" y="0"/>
            <a:ext cx="11168543" cy="6858000"/>
          </a:xfrm>
          <a:custGeom>
            <a:avLst/>
            <a:gdLst>
              <a:gd name="connsiteX0" fmla="*/ 0 w 11109649"/>
              <a:gd name="connsiteY0" fmla="*/ 0 h 6858000"/>
              <a:gd name="connsiteX1" fmla="*/ 11109649 w 11109649"/>
              <a:gd name="connsiteY1" fmla="*/ 0 h 6858000"/>
              <a:gd name="connsiteX2" fmla="*/ 11109649 w 11109649"/>
              <a:gd name="connsiteY2" fmla="*/ 6858000 h 6858000"/>
              <a:gd name="connsiteX3" fmla="*/ 0 w 11109649"/>
              <a:gd name="connsiteY3" fmla="*/ 6858000 h 6858000"/>
              <a:gd name="connsiteX4" fmla="*/ 0 w 11109649"/>
              <a:gd name="connsiteY4" fmla="*/ 0 h 6858000"/>
              <a:gd name="connsiteX0" fmla="*/ 0 w 11478765"/>
              <a:gd name="connsiteY0" fmla="*/ 8389 h 6858000"/>
              <a:gd name="connsiteX1" fmla="*/ 11478765 w 11478765"/>
              <a:gd name="connsiteY1" fmla="*/ 0 h 6858000"/>
              <a:gd name="connsiteX2" fmla="*/ 11478765 w 11478765"/>
              <a:gd name="connsiteY2" fmla="*/ 6858000 h 6858000"/>
              <a:gd name="connsiteX3" fmla="*/ 369116 w 11478765"/>
              <a:gd name="connsiteY3" fmla="*/ 6858000 h 6858000"/>
              <a:gd name="connsiteX4" fmla="*/ 0 w 11478765"/>
              <a:gd name="connsiteY4" fmla="*/ 8389 h 6858000"/>
              <a:gd name="connsiteX0" fmla="*/ 0 w 11478765"/>
              <a:gd name="connsiteY0" fmla="*/ 8389 h 6858000"/>
              <a:gd name="connsiteX1" fmla="*/ 11478765 w 11478765"/>
              <a:gd name="connsiteY1" fmla="*/ 0 h 6858000"/>
              <a:gd name="connsiteX2" fmla="*/ 11478765 w 11478765"/>
              <a:gd name="connsiteY2" fmla="*/ 6858000 h 6858000"/>
              <a:gd name="connsiteX3" fmla="*/ 369116 w 11478765"/>
              <a:gd name="connsiteY3" fmla="*/ 6858000 h 6858000"/>
              <a:gd name="connsiteX4" fmla="*/ 0 w 11478765"/>
              <a:gd name="connsiteY4" fmla="*/ 8389 h 6858000"/>
              <a:gd name="connsiteX0" fmla="*/ 77171 w 11555936"/>
              <a:gd name="connsiteY0" fmla="*/ 8389 h 6858000"/>
              <a:gd name="connsiteX1" fmla="*/ 11555936 w 11555936"/>
              <a:gd name="connsiteY1" fmla="*/ 0 h 6858000"/>
              <a:gd name="connsiteX2" fmla="*/ 11555936 w 11555936"/>
              <a:gd name="connsiteY2" fmla="*/ 6858000 h 6858000"/>
              <a:gd name="connsiteX3" fmla="*/ 15418 w 11555936"/>
              <a:gd name="connsiteY3" fmla="*/ 6858000 h 6858000"/>
              <a:gd name="connsiteX4" fmla="*/ 77171 w 11555936"/>
              <a:gd name="connsiteY4" fmla="*/ 83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5936" h="6858000">
                <a:moveTo>
                  <a:pt x="77171" y="8389"/>
                </a:moveTo>
                <a:lnTo>
                  <a:pt x="11555936" y="0"/>
                </a:lnTo>
                <a:lnTo>
                  <a:pt x="11555936" y="6858000"/>
                </a:lnTo>
                <a:lnTo>
                  <a:pt x="15418" y="6858000"/>
                </a:lnTo>
                <a:cubicBezTo>
                  <a:pt x="-107621" y="4574796"/>
                  <a:pt x="560937" y="2375482"/>
                  <a:pt x="77171" y="83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5" descr="Celestia-R1---OverlayContentHD.png">
            <a:extLst>
              <a:ext uri="{FF2B5EF4-FFF2-40B4-BE49-F238E27FC236}">
                <a16:creationId xmlns:a16="http://schemas.microsoft.com/office/drawing/2014/main" id="{827F76FE-A538-4649-AA0C-57F648D93F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46267" cy="5819775"/>
          </a:xfrm>
          <a:prstGeom prst="rect">
            <a:avLst/>
          </a:prstGeom>
        </p:spPr>
      </p:pic>
      <p:pic>
        <p:nvPicPr>
          <p:cNvPr id="5" name="Obrázek 4" descr="Obsah obrázku Grafika, Písmo, plakát, grafický design&#10;&#10;Popis byl vytvořen automaticky">
            <a:extLst>
              <a:ext uri="{FF2B5EF4-FFF2-40B4-BE49-F238E27FC236}">
                <a16:creationId xmlns:a16="http://schemas.microsoft.com/office/drawing/2014/main" id="{C47287F5-ECED-F1AA-D499-5C908D5FEB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63" y="5627253"/>
            <a:ext cx="1804678" cy="9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29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49" r:id="rId5"/>
    <p:sldLayoutId id="2147483747" r:id="rId6"/>
    <p:sldLayoutId id="2147483733" r:id="rId7"/>
    <p:sldLayoutId id="2147483734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portal.ctu.gov.cz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87AF8-E363-4A1F-3F15-68A983D9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83622"/>
            <a:ext cx="11525250" cy="1997724"/>
          </a:xfrm>
        </p:spPr>
        <p:txBody>
          <a:bodyPr>
            <a:normAutofit/>
          </a:bodyPr>
          <a:lstStyle/>
          <a:p>
            <a:r>
              <a:rPr lang="cs-CZ" sz="7200" b="1" dirty="0"/>
              <a:t>Aktuálně z ČTÚ</a:t>
            </a:r>
            <a:br>
              <a:rPr lang="cs-CZ" dirty="0"/>
            </a:br>
            <a:endParaRPr lang="cs-CZ" sz="27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1916B4-92E2-FF75-F0D6-5BDC0535C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0381" y="4610525"/>
            <a:ext cx="9026846" cy="860400"/>
          </a:xfrm>
        </p:spPr>
        <p:txBody>
          <a:bodyPr>
            <a:noAutofit/>
          </a:bodyPr>
          <a:lstStyle/>
          <a:p>
            <a:r>
              <a:rPr lang="cs-CZ" sz="2800" b="0" dirty="0" err="1"/>
              <a:t>Mikroexpo</a:t>
            </a:r>
            <a:r>
              <a:rPr lang="cs-CZ" sz="2800" b="0" dirty="0"/>
              <a:t>, 16. července 2025, Uherské Hradiště</a:t>
            </a:r>
          </a:p>
        </p:txBody>
      </p:sp>
    </p:spTree>
    <p:extLst>
      <p:ext uri="{BB962C8B-B14F-4D97-AF65-F5344CB8AC3E}">
        <p14:creationId xmlns:p14="http://schemas.microsoft.com/office/powerpoint/2010/main" val="171893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B75A9-F452-E14B-7455-D90D14700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923FA17-8C07-ED89-A9A0-A0A07181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rádiového spektra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71D2BB-AA0F-74ED-BDF6-60A90FE99F8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0198" y="1337022"/>
            <a:ext cx="11526103" cy="5320253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 26 – odborná způsobilost: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/>
              </a:rPr>
              <a:t>Legislativní zpřesnění </a:t>
            </a:r>
            <a:r>
              <a:rPr lang="pl-PL" sz="2400" dirty="0"/>
              <a:t>– </a:t>
            </a:r>
            <a:r>
              <a:rPr lang="pl-PL" sz="2400" dirty="0">
                <a:latin typeface="Calibri" panose="020F0502020204030204"/>
              </a:rPr>
              <a:t>zadání otázek a odpovědí ke zkoušce odborné způsobilosti ČTÚ zveřejní způsobem umožňujícím dálkový přístup </a:t>
            </a:r>
            <a:r>
              <a:rPr lang="pl-PL" sz="2400" u="sng" dirty="0">
                <a:latin typeface="Calibri" panose="020F0502020204030204"/>
              </a:rPr>
              <a:t>v rozsahu stanoveném prováděcí vyhláškou (v. č. 157/2005 Sb. </a:t>
            </a:r>
            <a:r>
              <a:rPr lang="pl-PL" sz="2400" u="sng" dirty="0"/>
              <a:t>– </a:t>
            </a:r>
            <a:r>
              <a:rPr lang="pl-PL" sz="2400" u="sng" dirty="0">
                <a:latin typeface="Calibri" panose="020F0502020204030204"/>
              </a:rPr>
              <a:t>MPO).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/>
              </a:rPr>
              <a:t>Nový odst. 5 </a:t>
            </a:r>
            <a:r>
              <a:rPr lang="pl-PL" sz="2400" dirty="0"/>
              <a:t>– </a:t>
            </a:r>
            <a:r>
              <a:rPr lang="pl-PL" sz="2400" dirty="0">
                <a:latin typeface="Calibri" panose="020F0502020204030204"/>
              </a:rPr>
              <a:t>Všeobecný průkaz odborné způsobilosti radiotelefonisty u letecké služby lze vydat „bez zkoušky” u ČTÚ po předložení dokladu o složení zkoušky z AN a z teoretických znalostí pro způsobilost pilota. </a:t>
            </a:r>
          </a:p>
          <a:p>
            <a:pPr marL="0" lvl="0" indent="0">
              <a:buNone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</a:t>
            </a:r>
            <a:r>
              <a:rPr lang="pl-PL" sz="2400" b="1" dirty="0">
                <a:latin typeface="Calibri" panose="020F0502020204030204"/>
              </a:rPr>
              <a:t>27 – Radiokomunikační účet: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l-PL" sz="2400" dirty="0">
                <a:latin typeface="Calibri" panose="020F0502020204030204"/>
              </a:rPr>
              <a:t>Prostředky RÚ lze nově použít také k úhradě výdajů ČTÚ na </a:t>
            </a:r>
            <a:r>
              <a:rPr lang="pl-PL" sz="2400" u="sng" dirty="0">
                <a:latin typeface="Calibri" panose="020F0502020204030204"/>
              </a:rPr>
              <a:t>vypracování analýz, posudků a odborných posouzení nebo studií </a:t>
            </a:r>
            <a:r>
              <a:rPr lang="pl-PL" sz="2400" dirty="0">
                <a:latin typeface="Calibri" panose="020F0502020204030204"/>
              </a:rPr>
              <a:t>v oblasti správy rádiového spektra a využívání rádiových kmitočtů.</a:t>
            </a:r>
            <a:endParaRPr kumimoji="0" lang="cs-CZ" sz="2400" b="0" i="0" u="sng" strike="noStrike" kern="1200" cap="none" spc="0" normalizeH="0" baseline="0" noProof="0" dirty="0">
              <a:ln>
                <a:noFill/>
              </a:ln>
              <a:solidFill>
                <a:srgbClr val="1827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17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FDABA-7CD5-EA30-8E6A-A0ACB7939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2AC28FD-CD5E-A51B-D468-D555954B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33 ZEK - </a:t>
            </a:r>
            <a:r>
              <a:rPr lang="cs-CZ" dirty="0" err="1"/>
              <a:t>Zero</a:t>
            </a:r>
            <a:r>
              <a:rPr lang="cs-CZ" dirty="0"/>
              <a:t> rating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96294-24E4-D0BC-F23B-EE899BCB4B1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None/>
              <a:tabLst/>
              <a:defRPr/>
            </a:pPr>
            <a:r>
              <a:rPr lang="pl-PL" b="1" dirty="0">
                <a:latin typeface="Calibri" panose="020F0502020204030204"/>
              </a:rPr>
              <a:t>T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ísňová komunikace: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obecně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 platby/bez použití platebních prostředků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/>
              </a:rPr>
              <a:t>t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ísňová komunikace přes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aplikace = problém </a:t>
            </a:r>
            <a:r>
              <a:rPr lang="pl-PL" b="1" dirty="0"/>
              <a:t>–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účtována spotřeba dat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l-PL" b="1" dirty="0">
                <a:latin typeface="Calibri" panose="020F0502020204030204"/>
              </a:rPr>
              <a:t>§ 33 odst. 18 – zakotvena „bezplatnost” i u služby přístupu k internetu + nezapočítání datového provozu do datového limitu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33 odst</a:t>
            </a:r>
            <a:r>
              <a:rPr lang="pl-PL" b="1" dirty="0">
                <a:latin typeface="Calibri" panose="020F0502020204030204"/>
              </a:rPr>
              <a:t>. 20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lang="pl-PL" b="1" dirty="0">
                <a:latin typeface="Calibri" panose="020F0502020204030204"/>
              </a:rPr>
              <a:t>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 (HZS) povinnost uveřejnit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seznam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dalších způsobů tísňové komunikace (aplikace):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latin typeface="Calibri" panose="020F0502020204030204"/>
              </a:rPr>
              <a:t>jednoznačnou identifikaci formy a přístupu k tísňové službě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latin typeface="Calibri" panose="020F0502020204030204"/>
              </a:rPr>
              <a:t>po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skytovatelé zajišťující přístup k TS do 15 dnů od uvedení na seznam zajistit TK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poskytovatelé zajišťující přístup k TS poskytnout součinnost a informace pro </a:t>
            </a:r>
          </a:p>
          <a:p>
            <a:pPr marL="266700" lvl="1" indent="0">
              <a:buNone/>
              <a:defRPr/>
            </a:pPr>
            <a:r>
              <a:rPr lang="pl-PL" sz="2000" dirty="0">
                <a:latin typeface="Calibri" panose="020F0502020204030204"/>
              </a:rPr>
              <a:t>	  vedení seznamu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ED6C0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1827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10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5E2DC-710A-8C8D-EB0B-7D039E647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82DE5EA-150A-77B0-81E2-CC69CFCD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90 </a:t>
            </a:r>
            <a:r>
              <a:rPr lang="cs-CZ" cap="none" dirty="0"/>
              <a:t>odst.</a:t>
            </a:r>
            <a:r>
              <a:rPr lang="cs-CZ" dirty="0"/>
              <a:t> 5 </a:t>
            </a:r>
            <a:r>
              <a:rPr lang="cs-CZ" cap="none" dirty="0"/>
              <a:t>a</a:t>
            </a:r>
            <a:r>
              <a:rPr lang="cs-CZ" dirty="0"/>
              <a:t> 6 ZEK - </a:t>
            </a:r>
            <a:r>
              <a:rPr lang="cs-CZ" dirty="0" err="1"/>
              <a:t>Spoofing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65F665-88E0-0417-D563-6A7D71C91E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11931042" cy="54094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Spoofing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cs-CZ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CLI (</a:t>
            </a:r>
            <a:r>
              <a:rPr kumimoji="0" lang="cs-CZ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Calling</a:t>
            </a:r>
            <a:r>
              <a:rPr kumimoji="0" lang="cs-CZ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Line Identity) uvedení jiného telefonního čísla než čísla volajícího</a:t>
            </a:r>
          </a:p>
          <a:p>
            <a:pPr marL="257175" lvl="1" indent="0">
              <a:buNone/>
              <a:defRPr/>
            </a:pPr>
            <a:r>
              <a:rPr lang="cs-CZ" sz="2000" dirty="0">
                <a:latin typeface="Calibri" panose="020F0502020204030204"/>
              </a:rPr>
              <a:t>Změna v CLI je legální (norma) </a:t>
            </a:r>
            <a:r>
              <a:rPr lang="cs-CZ" sz="2000" dirty="0"/>
              <a:t>– </a:t>
            </a:r>
            <a:r>
              <a:rPr lang="cs-CZ" sz="2000" dirty="0">
                <a:latin typeface="Calibri" panose="020F0502020204030204"/>
              </a:rPr>
              <a:t>relevantní u služeb </a:t>
            </a:r>
            <a:r>
              <a:rPr lang="cs-CZ" sz="2000" b="1" dirty="0">
                <a:latin typeface="Calibri" panose="020F0502020204030204"/>
              </a:rPr>
              <a:t>zpětného volání. </a:t>
            </a:r>
          </a:p>
          <a:p>
            <a:pPr marL="257175" lvl="1" indent="0">
              <a:buNone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ED6C0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  <a:p>
            <a:pPr marL="257175" lvl="1" indent="0">
              <a:buNone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Podvržení za účelem trestné činnosti – 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zejména utajení pravé identity, četná podvodná jednání (nejvíce v bankovní oblasti), p</a:t>
            </a:r>
            <a:r>
              <a:rPr lang="cs-CZ" sz="2000" dirty="0">
                <a:latin typeface="Calibri" panose="020F0502020204030204"/>
              </a:rPr>
              <a:t>odvržení rovněž u</a:t>
            </a:r>
            <a:r>
              <a:rPr lang="cs-CZ" sz="2000" b="1" dirty="0">
                <a:latin typeface="Calibri" panose="020F0502020204030204"/>
              </a:rPr>
              <a:t> e-mail, IP adres, apod.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None/>
              <a:tabLst/>
              <a:defRPr/>
            </a:pPr>
            <a:r>
              <a:rPr lang="cs-CZ" b="1" dirty="0">
                <a:latin typeface="Calibri" panose="020F0502020204030204"/>
              </a:rPr>
              <a:t>Nová opatření k zamezení či identifikaci </a:t>
            </a:r>
            <a:r>
              <a:rPr lang="cs-CZ" b="1" dirty="0" err="1">
                <a:latin typeface="Calibri" panose="020F0502020204030204"/>
              </a:rPr>
              <a:t>spoofingu</a:t>
            </a:r>
            <a:r>
              <a:rPr lang="cs-CZ" b="1" dirty="0">
                <a:latin typeface="Calibri" panose="020F0502020204030204"/>
              </a:rPr>
              <a:t>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cs-CZ" sz="2000" b="1" dirty="0">
                <a:latin typeface="Calibri" panose="020F0502020204030204"/>
              </a:rPr>
              <a:t> </a:t>
            </a:r>
            <a:r>
              <a:rPr lang="cs-CZ" sz="2000" dirty="0">
                <a:latin typeface="Calibri" panose="020F0502020204030204"/>
              </a:rPr>
              <a:t>předávání provozních údajů bez souhlasu uživatele </a:t>
            </a:r>
            <a:r>
              <a:rPr lang="cs-CZ" sz="2000" u="sng" dirty="0">
                <a:latin typeface="Calibri" panose="020F0502020204030204"/>
              </a:rPr>
              <a:t>mezi podnikateli EK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latin typeface="Calibri" panose="020F0502020204030204"/>
              </a:rPr>
              <a:t>NOVÁ definice „</a:t>
            </a:r>
            <a:r>
              <a:rPr lang="cs-CZ" sz="2000" b="1" dirty="0">
                <a:latin typeface="Calibri" panose="020F0502020204030204"/>
              </a:rPr>
              <a:t>zneužití sítě a služeb EK</a:t>
            </a:r>
            <a:r>
              <a:rPr lang="cs-CZ" sz="2000" dirty="0">
                <a:latin typeface="Calibri" panose="020F0502020204030204"/>
              </a:rPr>
              <a:t>“ – využití neoprávněnou osobou, zakázaným způsobem nebo </a:t>
            </a:r>
            <a:r>
              <a:rPr lang="cs-CZ" sz="2000" u="sng" dirty="0">
                <a:latin typeface="Calibri" panose="020F0502020204030204"/>
              </a:rPr>
              <a:t>k zakázaným účelům</a:t>
            </a:r>
            <a:r>
              <a:rPr lang="cs-CZ" sz="2000" dirty="0">
                <a:latin typeface="Calibri" panose="020F0502020204030204"/>
              </a:rPr>
              <a:t>, rovněž dosavadní opakované prodlení s placením nebo zlomyslné či obtěžující volání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latin typeface="Calibri" panose="020F0502020204030204"/>
              </a:rPr>
              <a:t>pro předcházení podvodů možnost (po dohodě) </a:t>
            </a:r>
            <a:r>
              <a:rPr lang="cs-CZ" sz="2000" u="sng" dirty="0">
                <a:latin typeface="Calibri" panose="020F0502020204030204"/>
              </a:rPr>
              <a:t>hodnocení rizikovosti komunikace</a:t>
            </a:r>
            <a:r>
              <a:rPr lang="cs-CZ" sz="2000" dirty="0">
                <a:latin typeface="Calibri" panose="020F0502020204030204"/>
              </a:rPr>
              <a:t> v mobilní síti                         při interpersonální komunikaci + předávání informací mezi podnikateli EK a bankovním sektorem. </a:t>
            </a:r>
          </a:p>
        </p:txBody>
      </p:sp>
    </p:spTree>
    <p:extLst>
      <p:ext uri="{BB962C8B-B14F-4D97-AF65-F5344CB8AC3E}">
        <p14:creationId xmlns:p14="http://schemas.microsoft.com/office/powerpoint/2010/main" val="394322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28661-4790-731B-63AD-CA57B9F7B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608CB23-30EC-614B-1633-7992B63F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Změny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7AB4C3-570F-798D-1C11-A4EFA5BA005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Nový § 115b ZEK </a:t>
            </a:r>
            <a:r>
              <a:rPr lang="cs-CZ" b="1" dirty="0"/>
              <a:t>–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Jednotný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seznam blokovaných internetových stránek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Nařízení EU 2015/2120 – opatření přístupu k otevřenému internetu (nařízené o net neutralitě).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Koncentrace informací o povinnosti blokovat internetové stránky (ze speciálních zákonů – hazardní hry, léčiva a veterinární přípravky, potravinové doplňky, další budou přibývat (ochrana autorských práv, nařízení DSA – odd. 637.3).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dirty="0">
                <a:latin typeface="Calibri" panose="020F0502020204030204"/>
              </a:rPr>
              <a:t>Od 1. 1. 2026 má zajišťovat ČTÚ dálkovým přístupem.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dirty="0">
                <a:latin typeface="Calibri" panose="020F0502020204030204"/>
              </a:rPr>
              <a:t>Vyhláška stanoví technické podrobnosti seznamu a předávání údajů od dotčených orgánů (MF, SÚKL, SZPI) – připravuje 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1827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551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A5A4998-14BD-451E-9340-D7AF797D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rozhodování účastnických sporů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1CA69D-D4EC-4EED-9124-FF23A4FA3E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6"/>
            <a:ext cx="11931042" cy="5610224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/>
              <a:t>Změny v § 129 ZEK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odstavci 1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vypuštěno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ustanovení o změně na straně účastníka řízení (prodej pohledávky/dědic).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tabLst/>
              <a:defRPr/>
            </a:pPr>
            <a:r>
              <a:rPr lang="cs-CZ" sz="2000" b="1" dirty="0">
                <a:latin typeface="Calibri" panose="020F0502020204030204"/>
              </a:rPr>
              <a:t>Doplnění</a:t>
            </a:r>
            <a:r>
              <a:rPr lang="cs-CZ" sz="2000" dirty="0">
                <a:latin typeface="Calibri" panose="020F0502020204030204"/>
              </a:rPr>
              <a:t> lhůty 180 dnů pro rozhodnutí „ve zvláště složitých případech“.</a:t>
            </a:r>
          </a:p>
          <a:p>
            <a:pPr lvl="0">
              <a:defRPr/>
            </a:pPr>
            <a:r>
              <a:rPr lang="cs-CZ" sz="2000" dirty="0">
                <a:latin typeface="Calibri" panose="020F0502020204030204"/>
              </a:rPr>
              <a:t>Nový odstavec 8 </a:t>
            </a:r>
            <a:r>
              <a:rPr lang="cs-CZ" sz="2000" dirty="0"/>
              <a:t>–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výjimka z rozhodování sporů podle odst. 1  </a:t>
            </a:r>
            <a:r>
              <a:rPr lang="cs-CZ" sz="2000" dirty="0">
                <a:latin typeface="Calibri" panose="020F0502020204030204"/>
              </a:rPr>
              <a:t>a 3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návrh účastníka/uživatele pokud jde o koncové zařízení v balíčku či spotřebitelský úvěr, nejde-li o spor podle § 129a ZEK. </a:t>
            </a:r>
            <a:endParaRPr lang="cs-CZ" sz="800" b="1" dirty="0"/>
          </a:p>
          <a:p>
            <a:pPr marL="0" lvl="0" indent="0">
              <a:buNone/>
            </a:pPr>
            <a:r>
              <a:rPr lang="cs-CZ" b="1" dirty="0"/>
              <a:t>Nový § 129a ZEK</a:t>
            </a:r>
          </a:p>
          <a:p>
            <a:pPr lvl="0">
              <a:spcAft>
                <a:spcPts val="0"/>
              </a:spcAft>
            </a:pPr>
            <a:r>
              <a:rPr lang="cs-CZ" sz="2000" dirty="0"/>
              <a:t>Spory mezi osobou vykonávající komunikační činnost (§ 7) a účastníkem, popřípadě uživatelem, </a:t>
            </a:r>
            <a:r>
              <a:rPr lang="cs-CZ" sz="2000" b="1" u="sng" dirty="0">
                <a:solidFill>
                  <a:srgbClr val="ED6C05"/>
                </a:solidFill>
              </a:rPr>
              <a:t>o peněžité plnění </a:t>
            </a:r>
            <a:r>
              <a:rPr lang="cs-CZ" sz="2000" dirty="0"/>
              <a:t>–  spor </a:t>
            </a:r>
            <a:r>
              <a:rPr lang="cs-CZ" sz="2000" u="sng" dirty="0"/>
              <a:t>na návrh OVKČ </a:t>
            </a:r>
            <a:r>
              <a:rPr lang="cs-CZ" sz="2000" dirty="0"/>
              <a:t>… – obdoba § 129 odst. 2 ZEK.</a:t>
            </a:r>
          </a:p>
          <a:p>
            <a:pPr marL="0" lvl="0" indent="0">
              <a:spcAft>
                <a:spcPts val="0"/>
              </a:spcAft>
              <a:buNone/>
            </a:pPr>
            <a:endParaRPr lang="cs-CZ" sz="800" u="sng" dirty="0"/>
          </a:p>
          <a:p>
            <a:pPr marL="0" lvl="0" indent="0">
              <a:buNone/>
            </a:pPr>
            <a:r>
              <a:rPr lang="cs-CZ" sz="2000" b="1" dirty="0"/>
              <a:t>POZOR:</a:t>
            </a:r>
          </a:p>
          <a:p>
            <a:pPr lvl="0">
              <a:spcAft>
                <a:spcPts val="600"/>
              </a:spcAft>
            </a:pPr>
            <a:r>
              <a:rPr lang="cs-CZ" sz="2000" u="sng" dirty="0"/>
              <a:t>NÁMITKY proti vyřízení reklamace</a:t>
            </a:r>
            <a:r>
              <a:rPr lang="cs-CZ" sz="2000" dirty="0"/>
              <a:t> – </a:t>
            </a:r>
            <a:r>
              <a:rPr lang="cs-CZ" sz="2000" b="1" dirty="0"/>
              <a:t>není dotčena pravomoc jiného orgánu ADR </a:t>
            </a:r>
            <a:r>
              <a:rPr lang="cs-CZ" sz="2000" dirty="0"/>
              <a:t>podle jiného právního předpisu (FA – spotřebitelský úvěr, ČOI – koncové zařízení) – viz shora výslovná výjimka z rozhodování ČTÚ                          v novém § 129 odst. 8 ZEK.</a:t>
            </a:r>
          </a:p>
        </p:txBody>
      </p:sp>
    </p:spTree>
    <p:extLst>
      <p:ext uri="{BB962C8B-B14F-4D97-AF65-F5344CB8AC3E}">
        <p14:creationId xmlns:p14="http://schemas.microsoft.com/office/powerpoint/2010/main" val="2978549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99FC3-014A-4030-A73F-BC6F8A4A5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129</a:t>
            </a:r>
            <a:r>
              <a:rPr lang="cs-CZ" cap="none" dirty="0"/>
              <a:t>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F6507E-AAC0-432D-8379-093334C13E0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cs-CZ" dirty="0"/>
              <a:t>						</a:t>
            </a:r>
          </a:p>
          <a:p>
            <a:pPr marL="0" indent="0" algn="just">
              <a:buNone/>
            </a:pPr>
            <a:r>
              <a:rPr lang="cs-CZ" sz="2400" dirty="0"/>
              <a:t>ČTÚ bude na základě návrhu osoby vykonávající komunikační činnost rozhodovat o povinnosti uhradit dlužné částky, které vznikly a byly sjednané  v</a:t>
            </a:r>
            <a:r>
              <a:rPr lang="cs-CZ" sz="2400" b="1" i="1" dirty="0">
                <a:solidFill>
                  <a:srgbClr val="FF0000"/>
                </a:solidFill>
              </a:rPr>
              <a:t> </a:t>
            </a:r>
            <a:r>
              <a:rPr lang="cs-CZ" sz="2400" b="1" i="1" dirty="0">
                <a:solidFill>
                  <a:srgbClr val="FFC000"/>
                </a:solidFill>
              </a:rPr>
              <a:t>přímé souvislosti se smlouvou </a:t>
            </a:r>
            <a:r>
              <a:rPr lang="cs-CZ" sz="2400" dirty="0"/>
              <a:t>o poskytování veřejně dostupné služby elektronických komunikací </a:t>
            </a:r>
          </a:p>
          <a:p>
            <a:pPr marL="0" indent="0" algn="just">
              <a:buNone/>
            </a:pPr>
            <a:r>
              <a:rPr lang="cs-CZ" sz="2400" dirty="0"/>
              <a:t>a)…</a:t>
            </a:r>
            <a:r>
              <a:rPr lang="cs-CZ" sz="2400" i="1" dirty="0"/>
              <a:t>za služby nebo zboží, popřípadě jiná plnění, které nejsou službou EK, ale slouží k jejímu zřízení nebo zrušení, poskytování, provozu, údržbě nebo podpoře, a to včetně koncového zařízení, pokud je součástí balíčku podle § 63c, nebo zřízení koncového bodu sítě…</a:t>
            </a:r>
          </a:p>
          <a:p>
            <a:pPr marL="0" indent="0" algn="just">
              <a:buNone/>
            </a:pPr>
            <a:r>
              <a:rPr lang="cs-CZ" sz="2400" i="1" dirty="0">
                <a:solidFill>
                  <a:srgbClr val="FFC000"/>
                </a:solidFill>
              </a:rPr>
              <a:t>	</a:t>
            </a:r>
            <a:r>
              <a:rPr lang="cs-CZ" sz="2400" b="1" i="1" dirty="0">
                <a:solidFill>
                  <a:srgbClr val="FFC000"/>
                </a:solidFill>
              </a:rPr>
              <a:t>PŘÍKLADY:  připojení, kabeláž, instalace, poštovné, pronájem zařízení, nutná koncová zařízení, aktivace, demontáž, deaktivace, výměna </a:t>
            </a:r>
          </a:p>
          <a:p>
            <a:pPr marL="266700" lvl="1" indent="0" algn="just">
              <a:buNone/>
            </a:pPr>
            <a:r>
              <a:rPr lang="cs-CZ" b="1" i="1" dirty="0">
                <a:solidFill>
                  <a:srgbClr val="FFC000"/>
                </a:solidFill>
              </a:rPr>
              <a:t>   SIM – vše, co je v přímé souvislosti se smlouvou </a:t>
            </a:r>
            <a:endParaRPr lang="cs-CZ" b="1" dirty="0">
              <a:solidFill>
                <a:srgbClr val="FFC000"/>
              </a:solidFill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99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EAE4A-EB72-4FD4-9CCA-064558F7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129</a:t>
            </a:r>
            <a:r>
              <a:rPr lang="cs-CZ" cap="none" dirty="0"/>
              <a:t>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F6507E-AAC0-432D-8379-093334C13E0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i="1" dirty="0"/>
              <a:t>b)…</a:t>
            </a:r>
            <a:r>
              <a:rPr lang="cs-CZ" sz="2400" b="1" i="1" dirty="0"/>
              <a:t>platby provedené na základě příkazu koncového uživatele osobou vykonávající komunikační činnost, </a:t>
            </a:r>
            <a:r>
              <a:rPr lang="cs-CZ" sz="2400" i="1" dirty="0"/>
              <a:t>jestliže částka platby odpovídá </a:t>
            </a:r>
            <a:r>
              <a:rPr lang="cs-CZ" sz="2400" b="1" i="1" dirty="0"/>
              <a:t>nejvýše 50 € a celková částka plateb provedených za   1 měsíc odpovídá nejvýše 300 </a:t>
            </a:r>
            <a:r>
              <a:rPr lang="cs-CZ" sz="2400" b="1" dirty="0"/>
              <a:t>€</a:t>
            </a:r>
            <a:r>
              <a:rPr lang="cs-CZ" sz="2400" b="1" i="1" dirty="0"/>
              <a:t> </a:t>
            </a:r>
            <a:r>
              <a:rPr lang="cs-CZ" sz="2400" i="1" dirty="0"/>
              <a:t>a platba</a:t>
            </a:r>
          </a:p>
          <a:p>
            <a:pPr marL="0" indent="0">
              <a:buNone/>
            </a:pPr>
            <a:r>
              <a:rPr lang="cs-CZ" sz="2400" i="1" dirty="0"/>
              <a:t>		1. 	slouží </a:t>
            </a:r>
            <a:r>
              <a:rPr lang="cs-CZ" sz="2400" b="1" i="1" dirty="0"/>
              <a:t>k zaplacení za hlasové služby nebo digitální obsah</a:t>
            </a:r>
            <a:r>
              <a:rPr lang="cs-CZ" sz="2400" i="1" dirty="0"/>
              <a:t>, nebo</a:t>
            </a:r>
          </a:p>
          <a:p>
            <a:pPr marL="0" indent="0">
              <a:buNone/>
            </a:pPr>
            <a:r>
              <a:rPr lang="cs-CZ" sz="2400" i="1" dirty="0"/>
              <a:t>		2. 	je prováděna </a:t>
            </a:r>
            <a:r>
              <a:rPr lang="cs-CZ" sz="2400" b="1" i="1" dirty="0"/>
              <a:t>prostřednictvím elektronického komunikačního zařízení </a:t>
            </a:r>
            <a:r>
              <a:rPr lang="cs-CZ" sz="2400" i="1" dirty="0"/>
              <a:t>za účelem 				zaplacení za vstupenky nebo jízdenky nebo za charitativním účelem</a:t>
            </a:r>
          </a:p>
          <a:p>
            <a:pPr marL="0" indent="0">
              <a:buNone/>
            </a:pPr>
            <a:r>
              <a:rPr lang="cs-CZ" sz="2400" i="1" dirty="0"/>
              <a:t>c)…</a:t>
            </a:r>
            <a:r>
              <a:rPr lang="cs-CZ" sz="2400" b="1" i="1" dirty="0"/>
              <a:t>platby za audiovizuální mediální služby na vyžádání a jiný digitální obsah, pokud je poskytován osobou vykonávající komunikační činnost </a:t>
            </a:r>
            <a:r>
              <a:rPr lang="cs-CZ" sz="2400" i="1" dirty="0"/>
              <a:t>jako doplňková služba k účastníkem sjednané službě elektronických komunikací, a rovněž úhrady za komunikaci na telefonní čísla s vyjádřenou cenou……</a:t>
            </a:r>
          </a:p>
          <a:p>
            <a:pPr marL="0" indent="0">
              <a:buNone/>
            </a:pPr>
            <a:r>
              <a:rPr lang="cs-CZ" sz="2400" b="1" i="1" dirty="0">
                <a:solidFill>
                  <a:srgbClr val="FFC000"/>
                </a:solidFill>
              </a:rPr>
              <a:t>PŘÍKLADY: m-platby, prémiové SMS, DMS, </a:t>
            </a:r>
            <a:r>
              <a:rPr lang="cs-CZ" sz="2400" b="1" i="1" dirty="0" err="1">
                <a:solidFill>
                  <a:srgbClr val="FFC000"/>
                </a:solidFill>
              </a:rPr>
              <a:t>audiotexové</a:t>
            </a:r>
            <a:r>
              <a:rPr lang="cs-CZ" sz="2400" b="1" i="1" dirty="0">
                <a:solidFill>
                  <a:srgbClr val="FFC000"/>
                </a:solidFill>
              </a:rPr>
              <a:t> služby aj. 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983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58AE9-C6F9-4B6D-B88D-38516C85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6" y="0"/>
            <a:ext cx="11525250" cy="8604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Konkrétní případy: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93013D-D401-4F5F-9C07-A7B7B3A5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1319">
            <a:off x="9717588" y="1912445"/>
            <a:ext cx="1563039" cy="12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90F0F81-9870-4F54-9CB0-AF471D7BBB74}"/>
              </a:ext>
            </a:extLst>
          </p:cNvPr>
          <p:cNvSpPr/>
          <p:nvPr/>
        </p:nvSpPr>
        <p:spPr>
          <a:xfrm>
            <a:off x="8517938" y="1280606"/>
            <a:ext cx="21226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2400" b="1" cap="none" spc="0" dirty="0">
                <a:ln/>
                <a:solidFill>
                  <a:schemeClr val="accent4"/>
                </a:solidFill>
                <a:effectLst/>
              </a:rPr>
              <a:t>PREMIUM SMS</a:t>
            </a:r>
          </a:p>
        </p:txBody>
      </p:sp>
      <p:pic>
        <p:nvPicPr>
          <p:cNvPr id="1034" name="Picture 10" descr="Obsah obrázku interiér&#10;&#10;Popis byl vytvořen automaticky">
            <a:extLst>
              <a:ext uri="{FF2B5EF4-FFF2-40B4-BE49-F238E27FC236}">
                <a16:creationId xmlns:a16="http://schemas.microsoft.com/office/drawing/2014/main" id="{8F2A55A5-FAB2-4184-A1A2-412DF456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4387">
            <a:off x="9406764" y="3248766"/>
            <a:ext cx="20397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ABF2966-9117-445B-8499-BA4D295E0846}"/>
              </a:ext>
            </a:extLst>
          </p:cNvPr>
          <p:cNvSpPr/>
          <p:nvPr/>
        </p:nvSpPr>
        <p:spPr>
          <a:xfrm>
            <a:off x="6943317" y="2111349"/>
            <a:ext cx="200984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3000" b="1" cap="none" spc="0" dirty="0">
                <a:ln/>
                <a:solidFill>
                  <a:schemeClr val="accent4"/>
                </a:solidFill>
                <a:effectLst/>
              </a:rPr>
              <a:t>VIDEOTÉKA</a:t>
            </a:r>
          </a:p>
        </p:txBody>
      </p:sp>
      <p:pic>
        <p:nvPicPr>
          <p:cNvPr id="2050" name="Picture 2" descr="O2 Knihovna je nově přístupna i pro zákazníky jiných operátorů, nyní nabízí  i více publikací - Dotekomanie.cz">
            <a:extLst>
              <a:ext uri="{FF2B5EF4-FFF2-40B4-BE49-F238E27FC236}">
                <a16:creationId xmlns:a16="http://schemas.microsoft.com/office/drawing/2014/main" id="{23D226FF-7447-48B3-8D14-BA2EFFC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1839">
            <a:off x="1059683" y="3480744"/>
            <a:ext cx="1555282" cy="15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4A6A44E-6137-453E-90F4-BFAC4738564C}"/>
              </a:ext>
            </a:extLst>
          </p:cNvPr>
          <p:cNvSpPr/>
          <p:nvPr/>
        </p:nvSpPr>
        <p:spPr>
          <a:xfrm rot="20618931">
            <a:off x="769256" y="3021028"/>
            <a:ext cx="16044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2400" b="1" cap="none" spc="0" dirty="0">
                <a:ln/>
                <a:solidFill>
                  <a:schemeClr val="accent4"/>
                </a:solidFill>
                <a:effectLst/>
              </a:rPr>
              <a:t>KNIHOVNA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4BDB35F-EE0C-4BAA-BD5F-894D2F9E4582}"/>
              </a:ext>
            </a:extLst>
          </p:cNvPr>
          <p:cNvSpPr/>
          <p:nvPr/>
        </p:nvSpPr>
        <p:spPr>
          <a:xfrm rot="702054">
            <a:off x="6484279" y="2739592"/>
            <a:ext cx="14789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2400" b="1" cap="none" spc="0" dirty="0">
                <a:ln/>
                <a:solidFill>
                  <a:schemeClr val="accent4"/>
                </a:solidFill>
                <a:effectLst/>
              </a:rPr>
              <a:t>M-PLATBY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D91A254-5635-4C69-A8DA-0E27133D8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62603">
            <a:off x="6167175" y="3321129"/>
            <a:ext cx="2593600" cy="25509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1896562-5298-4218-B060-804AC6070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11010">
            <a:off x="3810803" y="5172920"/>
            <a:ext cx="1676634" cy="1295581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002FE20-D370-4B94-A7F2-45AC3C725C44}"/>
              </a:ext>
            </a:extLst>
          </p:cNvPr>
          <p:cNvSpPr/>
          <p:nvPr/>
        </p:nvSpPr>
        <p:spPr>
          <a:xfrm>
            <a:off x="2086027" y="5720194"/>
            <a:ext cx="8990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2400" b="1" cap="none" spc="0" dirty="0">
                <a:ln/>
                <a:solidFill>
                  <a:schemeClr val="accent4"/>
                </a:solidFill>
                <a:effectLst/>
              </a:rPr>
              <a:t>LOGA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14E13EC-DAA4-4870-9422-42D7B728217D}"/>
              </a:ext>
            </a:extLst>
          </p:cNvPr>
          <p:cNvSpPr/>
          <p:nvPr/>
        </p:nvSpPr>
        <p:spPr>
          <a:xfrm>
            <a:off x="1816178" y="6053879"/>
            <a:ext cx="13639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2400" b="1" cap="none" spc="0" dirty="0">
                <a:ln/>
                <a:solidFill>
                  <a:schemeClr val="accent4"/>
                </a:solidFill>
                <a:effectLst/>
              </a:rPr>
              <a:t>MELODIE</a:t>
            </a:r>
          </a:p>
        </p:txBody>
      </p:sp>
      <p:pic>
        <p:nvPicPr>
          <p:cNvPr id="15" name="Picture 10" descr="Instalace sítí, Wifi a internetu Brno – ProComs">
            <a:extLst>
              <a:ext uri="{FF2B5EF4-FFF2-40B4-BE49-F238E27FC236}">
                <a16:creationId xmlns:a16="http://schemas.microsoft.com/office/drawing/2014/main" id="{11B58670-7074-48E4-993A-0ADD9FC4A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94" y="389212"/>
            <a:ext cx="2399097" cy="10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85897D19-B39E-4942-BF86-8A863536588B}"/>
              </a:ext>
            </a:extLst>
          </p:cNvPr>
          <p:cNvSpPr/>
          <p:nvPr/>
        </p:nvSpPr>
        <p:spPr>
          <a:xfrm rot="20063549">
            <a:off x="63359" y="1837838"/>
            <a:ext cx="15517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2400" b="1" cap="none" spc="0" dirty="0">
                <a:ln/>
                <a:solidFill>
                  <a:schemeClr val="accent4"/>
                </a:solidFill>
                <a:effectLst/>
              </a:rPr>
              <a:t>INSTALACE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E783560-C3DA-4371-93BB-84F4705C09D1}"/>
              </a:ext>
            </a:extLst>
          </p:cNvPr>
          <p:cNvSpPr/>
          <p:nvPr/>
        </p:nvSpPr>
        <p:spPr>
          <a:xfrm rot="19772763">
            <a:off x="1329193" y="1789000"/>
            <a:ext cx="13260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2400" b="1" cap="none" spc="0" dirty="0">
                <a:ln/>
                <a:solidFill>
                  <a:schemeClr val="accent4"/>
                </a:solidFill>
                <a:effectLst/>
              </a:rPr>
              <a:t>KABELÁŽ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1A29A81-650B-4DC5-B13C-20AE0DBCFA1D}"/>
              </a:ext>
            </a:extLst>
          </p:cNvPr>
          <p:cNvSpPr/>
          <p:nvPr/>
        </p:nvSpPr>
        <p:spPr>
          <a:xfrm rot="19419329">
            <a:off x="2341046" y="1525301"/>
            <a:ext cx="25591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2400" b="1" cap="none" spc="0" dirty="0">
                <a:ln/>
                <a:solidFill>
                  <a:schemeClr val="accent4"/>
                </a:solidFill>
                <a:effectLst/>
              </a:rPr>
              <a:t>PŘÍJEZD TECHNIKA</a:t>
            </a:r>
          </a:p>
        </p:txBody>
      </p:sp>
      <p:pic>
        <p:nvPicPr>
          <p:cNvPr id="21" name="Picture 6" descr="Aktivní anténa DUAL BAND AC 600Mb + Router pro wifi">
            <a:extLst>
              <a:ext uri="{FF2B5EF4-FFF2-40B4-BE49-F238E27FC236}">
                <a16:creationId xmlns:a16="http://schemas.microsoft.com/office/drawing/2014/main" id="{9E1ADF36-5A81-4FFC-A113-A2A31C06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36" y="2957094"/>
            <a:ext cx="1270728" cy="14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5F555567-DE58-4F04-97F3-C1C7A3513975}"/>
              </a:ext>
            </a:extLst>
          </p:cNvPr>
          <p:cNvSpPr/>
          <p:nvPr/>
        </p:nvSpPr>
        <p:spPr>
          <a:xfrm rot="19673895">
            <a:off x="3465479" y="2039011"/>
            <a:ext cx="12763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2400" b="1" cap="none" spc="0" dirty="0">
                <a:ln/>
                <a:solidFill>
                  <a:schemeClr val="accent4"/>
                </a:solidFill>
                <a:effectLst/>
              </a:rPr>
              <a:t>MODEM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151B07F8-F5A4-4021-8E6A-AA7C81B2DD23}"/>
              </a:ext>
            </a:extLst>
          </p:cNvPr>
          <p:cNvSpPr/>
          <p:nvPr/>
        </p:nvSpPr>
        <p:spPr>
          <a:xfrm rot="19818127">
            <a:off x="4572000" y="2088000"/>
            <a:ext cx="12396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2400" b="1" dirty="0">
                <a:ln/>
                <a:solidFill>
                  <a:schemeClr val="accent4"/>
                </a:solidFill>
              </a:rPr>
              <a:t>ROUTER</a:t>
            </a:r>
            <a:endParaRPr lang="cs-CZ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7343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A5A4998-14BD-451E-9340-D7AF797D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Procesní otázky účastnických sporů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1CA69D-D4EC-4EED-9124-FF23A4FA3E8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cs-CZ" b="1" dirty="0"/>
              <a:t>Návrh</a:t>
            </a:r>
            <a:r>
              <a:rPr lang="cs-CZ" dirty="0"/>
              <a:t> „osoby vykonávající komunikační činnost“ </a:t>
            </a:r>
          </a:p>
          <a:p>
            <a:pPr marL="0" lvl="0" indent="0">
              <a:buNone/>
            </a:pPr>
            <a:r>
              <a:rPr lang="cs-CZ" dirty="0"/>
              <a:t>– možnost spojení věcí podle § 129, 129a a 129b do jednoho návrhu</a:t>
            </a:r>
          </a:p>
          <a:p>
            <a:pPr marL="0" lvl="0" indent="0">
              <a:buNone/>
            </a:pPr>
            <a:r>
              <a:rPr lang="cs-CZ" b="1" dirty="0"/>
              <a:t>– podává  se na elektronickém formuláři dle vyhlášky</a:t>
            </a:r>
          </a:p>
          <a:p>
            <a:pPr marL="0" lvl="0" indent="0">
              <a:buNone/>
            </a:pPr>
            <a:r>
              <a:rPr lang="cs-CZ" dirty="0"/>
              <a:t>– vyhláška podle § 129 odst. 2 a § 129a odst. 2 = novela vyhlášky č. 360/2010 Sb., kterou se stanoví vzor elektronického formuláře návrhu na rozhodnutí sporu o povinnosti k peněžitému plnění a technické náležitosti jeho užívání – </a:t>
            </a:r>
            <a:r>
              <a:rPr lang="cs-CZ" b="1" dirty="0"/>
              <a:t>provedená</a:t>
            </a:r>
            <a:r>
              <a:rPr lang="cs-CZ" dirty="0"/>
              <a:t> </a:t>
            </a:r>
            <a:r>
              <a:rPr lang="cs-CZ" b="1" dirty="0"/>
              <a:t>vyhláškou č. 181/2025 Sb. </a:t>
            </a:r>
            <a:r>
              <a:rPr lang="cs-CZ" dirty="0"/>
              <a:t>(účinnost od 1. 7. 2025). </a:t>
            </a:r>
          </a:p>
          <a:p>
            <a:r>
              <a:rPr lang="cs-CZ" b="1" dirty="0"/>
              <a:t>SOP formulář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496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C4D64-9B35-4EFD-8F41-199BC27D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UPLATNĚNÍ </a:t>
            </a:r>
            <a:r>
              <a:rPr lang="cs-CZ" dirty="0" err="1"/>
              <a:t>návrhU</a:t>
            </a:r>
            <a:r>
              <a:rPr lang="cs-CZ" dirty="0"/>
              <a:t> u </a:t>
            </a:r>
            <a:r>
              <a:rPr lang="cs-CZ" dirty="0" err="1"/>
              <a:t>čtú</a:t>
            </a:r>
            <a:r>
              <a:rPr lang="cs-CZ" dirty="0"/>
              <a:t>/</a:t>
            </a:r>
            <a:r>
              <a:rPr lang="cs-CZ" dirty="0">
                <a:solidFill>
                  <a:srgbClr val="FFC000"/>
                </a:solidFill>
              </a:rPr>
              <a:t>VÝHODY</a:t>
            </a:r>
            <a:br>
              <a:rPr lang="cs-CZ" dirty="0"/>
            </a:br>
            <a:endParaRPr lang="cs-CZ" sz="2800" cap="none" dirty="0">
              <a:solidFill>
                <a:srgbClr val="FFFF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9B87FB-671A-4E4C-A9B6-D532807C6B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181100"/>
            <a:ext cx="11931042" cy="5676904"/>
          </a:xfrm>
        </p:spPr>
        <p:txBody>
          <a:bodyPr/>
          <a:lstStyle/>
          <a:p>
            <a:r>
              <a:rPr lang="cs-CZ" dirty="0"/>
              <a:t>Od </a:t>
            </a:r>
            <a:r>
              <a:rPr lang="cs-CZ" b="1" dirty="0">
                <a:solidFill>
                  <a:srgbClr val="FFC000"/>
                </a:solidFill>
              </a:rPr>
              <a:t>1. 7. 2025 </a:t>
            </a:r>
            <a:r>
              <a:rPr lang="cs-CZ" dirty="0"/>
              <a:t>přes přihlášení do samoobslužného portálu ČTÚ </a:t>
            </a:r>
            <a:r>
              <a:rPr lang="cs-CZ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ePortál</a:t>
            </a:r>
            <a:r>
              <a:rPr lang="cs-CZ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cs-CZ" dirty="0"/>
              <a:t>Využití intuitivního webového formuláře/</a:t>
            </a:r>
            <a:r>
              <a:rPr lang="cs-CZ" dirty="0">
                <a:solidFill>
                  <a:srgbClr val="FFC000"/>
                </a:solidFill>
              </a:rPr>
              <a:t>snadné vyplnění formuláře.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Bez nutnosti právního zastoupení. </a:t>
            </a:r>
          </a:p>
          <a:p>
            <a:r>
              <a:rPr lang="cs-CZ" dirty="0"/>
              <a:t>Uplatnění </a:t>
            </a:r>
            <a:r>
              <a:rPr lang="cs-CZ" dirty="0">
                <a:solidFill>
                  <a:srgbClr val="FFC000"/>
                </a:solidFill>
              </a:rPr>
              <a:t>veškerých dlužných položek </a:t>
            </a:r>
            <a:r>
              <a:rPr lang="cs-CZ" dirty="0"/>
              <a:t>na fakturách.</a:t>
            </a:r>
          </a:p>
          <a:p>
            <a:r>
              <a:rPr lang="cs-CZ" dirty="0"/>
              <a:t>Před odesláním možná </a:t>
            </a:r>
            <a:r>
              <a:rPr lang="cs-CZ" dirty="0">
                <a:solidFill>
                  <a:srgbClr val="FFC000"/>
                </a:solidFill>
              </a:rPr>
              <a:t>rychlá platba správního poplatku přes QR kód.</a:t>
            </a:r>
          </a:p>
          <a:p>
            <a:r>
              <a:rPr lang="cs-CZ" dirty="0"/>
              <a:t>Odbornost ČTÚ (33 let), rychlé správní řízení </a:t>
            </a:r>
            <a:r>
              <a:rPr lang="cs-CZ" dirty="0">
                <a:solidFill>
                  <a:srgbClr val="FFC000"/>
                </a:solidFill>
              </a:rPr>
              <a:t>(4 měsíce).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FFC000"/>
                </a:solidFill>
              </a:rPr>
              <a:t>JEDEN DLUH = JEDEN ÚŘAD = JEDNO ROZHODNUTÍ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7FC86C6-1A62-4391-B249-F6685E131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2281979"/>
            <a:ext cx="9934575" cy="11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1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29C14-9E71-6A86-3C5F-DC5AA94A5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4214D-EBF5-4D30-D80B-3EB0A39D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90917"/>
            <a:ext cx="11525250" cy="4280007"/>
          </a:xfrm>
        </p:spPr>
        <p:txBody>
          <a:bodyPr>
            <a:normAutofit fontScale="90000"/>
          </a:bodyPr>
          <a:lstStyle/>
          <a:p>
            <a:r>
              <a:rPr lang="cs-CZ" sz="5400" b="1" dirty="0"/>
              <a:t>Novela Zákona o elektronických komunikacích</a:t>
            </a:r>
            <a:br>
              <a:rPr lang="cs-CZ" sz="5400" b="1" dirty="0"/>
            </a:br>
            <a:r>
              <a:rPr lang="cs-CZ" sz="5400" b="1" dirty="0"/>
              <a:t>(zákonem č. 23/2025 Sb.)</a:t>
            </a:r>
            <a:br>
              <a:rPr lang="cs-CZ" sz="5400" b="1" dirty="0"/>
            </a:br>
            <a:br>
              <a:rPr lang="cs-CZ" sz="5400" b="1" dirty="0"/>
            </a:br>
            <a:r>
              <a:rPr lang="cs-CZ" sz="5400" dirty="0"/>
              <a:t>- vybrané změny/doplnění -</a:t>
            </a:r>
            <a:br>
              <a:rPr lang="cs-CZ" dirty="0"/>
            </a:b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09780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87AF8-E363-4A1F-3F15-68A983D9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83622"/>
            <a:ext cx="11525250" cy="1997724"/>
          </a:xfrm>
        </p:spPr>
        <p:txBody>
          <a:bodyPr>
            <a:normAutofit fontScale="90000"/>
          </a:bodyPr>
          <a:lstStyle/>
          <a:p>
            <a:r>
              <a:rPr lang="cs-CZ" sz="6000" b="1" dirty="0"/>
              <a:t>Strategie správy spektra 2025</a:t>
            </a:r>
            <a:br>
              <a:rPr lang="cs-CZ" sz="6000" dirty="0"/>
            </a:br>
            <a:r>
              <a:rPr lang="cs-CZ" sz="6000" dirty="0"/>
              <a:t>- hlavní zájmové body -</a:t>
            </a:r>
            <a:br>
              <a:rPr lang="cs-CZ" dirty="0"/>
            </a:b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774519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1">
              <a:lumMod val="65000"/>
            </a:schemeClr>
          </a:fgClr>
          <a:bgClr>
            <a:schemeClr val="tx1">
              <a:lumMod val="75000"/>
            </a:schemeClr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5D82E-E89C-0A23-D0D9-72FDCBE31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>
            <a:extLst>
              <a:ext uri="{FF2B5EF4-FFF2-40B4-BE49-F238E27FC236}">
                <a16:creationId xmlns:a16="http://schemas.microsoft.com/office/drawing/2014/main" id="{8BA28CBF-7245-A8F1-A459-062BA2B3332D}"/>
              </a:ext>
            </a:extLst>
          </p:cNvPr>
          <p:cNvGrpSpPr/>
          <p:nvPr/>
        </p:nvGrpSpPr>
        <p:grpSpPr>
          <a:xfrm>
            <a:off x="1355819" y="3557609"/>
            <a:ext cx="9480361" cy="2905130"/>
            <a:chOff x="1025865" y="2846091"/>
            <a:chExt cx="9480361" cy="2905130"/>
          </a:xfrm>
        </p:grpSpPr>
        <p:sp>
          <p:nvSpPr>
            <p:cNvPr id="33" name="Obdélník: se zakulacenými rohy 32">
              <a:extLst>
                <a:ext uri="{FF2B5EF4-FFF2-40B4-BE49-F238E27FC236}">
                  <a16:creationId xmlns:a16="http://schemas.microsoft.com/office/drawing/2014/main" id="{9D4DA9D7-34CB-70BE-CE43-943B2551688D}"/>
                </a:ext>
              </a:extLst>
            </p:cNvPr>
            <p:cNvSpPr/>
            <p:nvPr/>
          </p:nvSpPr>
          <p:spPr>
            <a:xfrm>
              <a:off x="1025865" y="2846091"/>
              <a:ext cx="9480361" cy="2905130"/>
            </a:xfrm>
            <a:prstGeom prst="roundRect">
              <a:avLst>
                <a:gd name="adj" fmla="val 10000"/>
              </a:avLst>
            </a:prstGeom>
            <a:solidFill>
              <a:srgbClr val="41A09C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Obdélník: se zakulacenými rohy 4">
              <a:extLst>
                <a:ext uri="{FF2B5EF4-FFF2-40B4-BE49-F238E27FC236}">
                  <a16:creationId xmlns:a16="http://schemas.microsoft.com/office/drawing/2014/main" id="{46DF27A3-BBA7-34C9-9C68-BD1E476ABA0A}"/>
                </a:ext>
              </a:extLst>
            </p:cNvPr>
            <p:cNvSpPr txBox="1"/>
            <p:nvPr/>
          </p:nvSpPr>
          <p:spPr>
            <a:xfrm>
              <a:off x="1025865" y="2846091"/>
              <a:ext cx="2844108" cy="2905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baseline="0" dirty="0">
                  <a:solidFill>
                    <a:schemeClr val="bg1"/>
                  </a:solidFill>
                </a:rPr>
                <a:t>Opatření k plnění strategických priorit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0" kern="1200" baseline="0" dirty="0">
                  <a:solidFill>
                    <a:schemeClr val="bg1"/>
                  </a:solidFill>
                </a:rPr>
                <a:t>(nástroje pro plnění cílů)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E33D0C7A-FFDF-B2D9-2C33-7D9AE8142F43}"/>
              </a:ext>
            </a:extLst>
          </p:cNvPr>
          <p:cNvGrpSpPr/>
          <p:nvPr/>
        </p:nvGrpSpPr>
        <p:grpSpPr>
          <a:xfrm>
            <a:off x="1355819" y="1764843"/>
            <a:ext cx="9480361" cy="1517103"/>
            <a:chOff x="1025865" y="1053325"/>
            <a:chExt cx="9480361" cy="1517103"/>
          </a:xfrm>
        </p:grpSpPr>
        <p:sp>
          <p:nvSpPr>
            <p:cNvPr id="31" name="Obdélník: se zakulacenými rohy 30">
              <a:extLst>
                <a:ext uri="{FF2B5EF4-FFF2-40B4-BE49-F238E27FC236}">
                  <a16:creationId xmlns:a16="http://schemas.microsoft.com/office/drawing/2014/main" id="{952360F5-2B3B-572D-65CB-79262DFE87EC}"/>
                </a:ext>
              </a:extLst>
            </p:cNvPr>
            <p:cNvSpPr/>
            <p:nvPr/>
          </p:nvSpPr>
          <p:spPr>
            <a:xfrm>
              <a:off x="1025865" y="1053325"/>
              <a:ext cx="9480361" cy="1517103"/>
            </a:xfrm>
            <a:prstGeom prst="roundRect">
              <a:avLst>
                <a:gd name="adj" fmla="val 10000"/>
              </a:avLst>
            </a:prstGeom>
            <a:solidFill>
              <a:srgbClr val="2AAFDC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2" name="Obdélník: se zakulacenými rohy 6">
              <a:extLst>
                <a:ext uri="{FF2B5EF4-FFF2-40B4-BE49-F238E27FC236}">
                  <a16:creationId xmlns:a16="http://schemas.microsoft.com/office/drawing/2014/main" id="{5272D8F1-92D9-97F9-85C1-6B3D36E278A7}"/>
                </a:ext>
              </a:extLst>
            </p:cNvPr>
            <p:cNvSpPr txBox="1"/>
            <p:nvPr/>
          </p:nvSpPr>
          <p:spPr>
            <a:xfrm>
              <a:off x="1025865" y="1053325"/>
              <a:ext cx="2844108" cy="1517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baseline="0" dirty="0">
                  <a:solidFill>
                    <a:schemeClr val="bg1"/>
                  </a:solidFill>
                </a:rPr>
                <a:t>Strategické priority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0" kern="1200" baseline="0" dirty="0">
                  <a:solidFill>
                    <a:schemeClr val="bg1"/>
                  </a:solidFill>
                </a:rPr>
                <a:t>(dlouhodobé) 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A445495F-5009-016A-1100-FE6838F46254}"/>
              </a:ext>
            </a:extLst>
          </p:cNvPr>
          <p:cNvGrpSpPr/>
          <p:nvPr/>
        </p:nvGrpSpPr>
        <p:grpSpPr>
          <a:xfrm>
            <a:off x="1355819" y="852461"/>
            <a:ext cx="9480361" cy="775857"/>
            <a:chOff x="1025865" y="140943"/>
            <a:chExt cx="9480361" cy="775857"/>
          </a:xfrm>
        </p:grpSpPr>
        <p:sp>
          <p:nvSpPr>
            <p:cNvPr id="29" name="Obdélník: se zakulacenými rohy 28">
              <a:extLst>
                <a:ext uri="{FF2B5EF4-FFF2-40B4-BE49-F238E27FC236}">
                  <a16:creationId xmlns:a16="http://schemas.microsoft.com/office/drawing/2014/main" id="{7C44EEDE-6C7B-6202-4A45-5373B11C7C1F}"/>
                </a:ext>
              </a:extLst>
            </p:cNvPr>
            <p:cNvSpPr/>
            <p:nvPr/>
          </p:nvSpPr>
          <p:spPr>
            <a:xfrm>
              <a:off x="1025865" y="140943"/>
              <a:ext cx="9480361" cy="775857"/>
            </a:xfrm>
            <a:prstGeom prst="roundRect">
              <a:avLst>
                <a:gd name="adj" fmla="val 10000"/>
              </a:avLst>
            </a:prstGeom>
            <a:solidFill>
              <a:srgbClr val="EC6B06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0" name="Obdélník: se zakulacenými rohy 8">
              <a:extLst>
                <a:ext uri="{FF2B5EF4-FFF2-40B4-BE49-F238E27FC236}">
                  <a16:creationId xmlns:a16="http://schemas.microsoft.com/office/drawing/2014/main" id="{8EA79517-AB07-5F30-5DC9-947FB4E10ECF}"/>
                </a:ext>
              </a:extLst>
            </p:cNvPr>
            <p:cNvSpPr txBox="1"/>
            <p:nvPr/>
          </p:nvSpPr>
          <p:spPr>
            <a:xfrm>
              <a:off x="1025865" y="140943"/>
              <a:ext cx="2844108" cy="775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baseline="0" dirty="0">
                  <a:solidFill>
                    <a:schemeClr val="bg1"/>
                  </a:solidFill>
                </a:rPr>
                <a:t>Vize</a:t>
              </a:r>
              <a:endParaRPr lang="cs-CZ" sz="2000" kern="1200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76407F24-51A3-CBF5-9660-8CCCF0611A95}"/>
              </a:ext>
            </a:extLst>
          </p:cNvPr>
          <p:cNvGrpSpPr/>
          <p:nvPr/>
        </p:nvGrpSpPr>
        <p:grpSpPr>
          <a:xfrm>
            <a:off x="4280420" y="933663"/>
            <a:ext cx="6314911" cy="596346"/>
            <a:chOff x="3950466" y="222145"/>
            <a:chExt cx="6314911" cy="596346"/>
          </a:xfrm>
        </p:grpSpPr>
        <p:sp>
          <p:nvSpPr>
            <p:cNvPr id="27" name="Obdélník: se zakulacenými rohy 26">
              <a:extLst>
                <a:ext uri="{FF2B5EF4-FFF2-40B4-BE49-F238E27FC236}">
                  <a16:creationId xmlns:a16="http://schemas.microsoft.com/office/drawing/2014/main" id="{9DACD280-A0EF-E20F-BAFF-52A5BC478EE3}"/>
                </a:ext>
              </a:extLst>
            </p:cNvPr>
            <p:cNvSpPr/>
            <p:nvPr/>
          </p:nvSpPr>
          <p:spPr>
            <a:xfrm>
              <a:off x="3950466" y="222145"/>
              <a:ext cx="6314911" cy="5963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Obdélník: se zakulacenými rohy 10">
              <a:extLst>
                <a:ext uri="{FF2B5EF4-FFF2-40B4-BE49-F238E27FC236}">
                  <a16:creationId xmlns:a16="http://schemas.microsoft.com/office/drawing/2014/main" id="{446C25DA-FAAB-0593-1611-8FBBC1247784}"/>
                </a:ext>
              </a:extLst>
            </p:cNvPr>
            <p:cNvSpPr txBox="1"/>
            <p:nvPr/>
          </p:nvSpPr>
          <p:spPr>
            <a:xfrm>
              <a:off x="3967932" y="239611"/>
              <a:ext cx="6279979" cy="561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400" kern="1200" dirty="0"/>
                <a:t>Celospolečenské přínosy z využívání rádiového spektra</a:t>
              </a:r>
            </a:p>
          </p:txBody>
        </p:sp>
      </p:grpSp>
      <p:sp>
        <p:nvSpPr>
          <p:cNvPr id="15" name="Přímá spojnice 11">
            <a:extLst>
              <a:ext uri="{FF2B5EF4-FFF2-40B4-BE49-F238E27FC236}">
                <a16:creationId xmlns:a16="http://schemas.microsoft.com/office/drawing/2014/main" id="{87BA32AE-ED52-A127-455A-5B0917AE1954}"/>
              </a:ext>
            </a:extLst>
          </p:cNvPr>
          <p:cNvSpPr/>
          <p:nvPr/>
        </p:nvSpPr>
        <p:spPr>
          <a:xfrm>
            <a:off x="7391443" y="1530009"/>
            <a:ext cx="91440" cy="3064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6431" y="0"/>
                </a:moveTo>
                <a:lnTo>
                  <a:pt x="46431" y="153232"/>
                </a:lnTo>
                <a:lnTo>
                  <a:pt x="45720" y="153232"/>
                </a:lnTo>
                <a:lnTo>
                  <a:pt x="45720" y="306464"/>
                </a:lnTo>
              </a:path>
            </a:pathLst>
          </a:custGeom>
          <a:noFill/>
          <a:ln w="635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C87EC8D-69D6-A635-8424-BA5CC2CBBE87}"/>
              </a:ext>
            </a:extLst>
          </p:cNvPr>
          <p:cNvGrpSpPr/>
          <p:nvPr/>
        </p:nvGrpSpPr>
        <p:grpSpPr>
          <a:xfrm>
            <a:off x="4228537" y="1836473"/>
            <a:ext cx="6417253" cy="1318064"/>
            <a:chOff x="3898583" y="1124955"/>
            <a:chExt cx="6417253" cy="1318064"/>
          </a:xfrm>
        </p:grpSpPr>
        <p:sp>
          <p:nvSpPr>
            <p:cNvPr id="25" name="Obdélník: se zakulacenými rohy 24">
              <a:extLst>
                <a:ext uri="{FF2B5EF4-FFF2-40B4-BE49-F238E27FC236}">
                  <a16:creationId xmlns:a16="http://schemas.microsoft.com/office/drawing/2014/main" id="{15CBAAB6-ED6A-647F-A0EA-8644A11E38AC}"/>
                </a:ext>
              </a:extLst>
            </p:cNvPr>
            <p:cNvSpPr/>
            <p:nvPr/>
          </p:nvSpPr>
          <p:spPr>
            <a:xfrm>
              <a:off x="3898583" y="1124955"/>
              <a:ext cx="6417253" cy="13180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6" name="Obdélník: se zakulacenými rohy 13">
              <a:extLst>
                <a:ext uri="{FF2B5EF4-FFF2-40B4-BE49-F238E27FC236}">
                  <a16:creationId xmlns:a16="http://schemas.microsoft.com/office/drawing/2014/main" id="{8B779934-9D6A-573A-06FE-278D9A615D87}"/>
                </a:ext>
              </a:extLst>
            </p:cNvPr>
            <p:cNvSpPr txBox="1"/>
            <p:nvPr/>
          </p:nvSpPr>
          <p:spPr>
            <a:xfrm>
              <a:off x="3937188" y="1163560"/>
              <a:ext cx="6340043" cy="1240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0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kern="1200" baseline="0" dirty="0"/>
                <a:t>Kvalita služeb a jejich rozvoj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kern="1200" baseline="0" dirty="0"/>
                <a:t>Dostupnost kmitočtů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kern="1200" baseline="0" dirty="0"/>
                <a:t>Větší role uživatelů kmitočtů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kern="1200" baseline="0" dirty="0"/>
                <a:t>Spolupráce s odborníky a se sektorem, rozvoj odborné základny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kern="1200" baseline="0" dirty="0"/>
                <a:t>Mezinárodní spolupráce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kern="1200" baseline="0" dirty="0"/>
                <a:t>Výzkumné projekty, experimentální provoz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000" kern="1200" dirty="0"/>
            </a:p>
          </p:txBody>
        </p:sp>
      </p:grpSp>
      <p:sp>
        <p:nvSpPr>
          <p:cNvPr id="17" name="Přímá spojnice 14">
            <a:extLst>
              <a:ext uri="{FF2B5EF4-FFF2-40B4-BE49-F238E27FC236}">
                <a16:creationId xmlns:a16="http://schemas.microsoft.com/office/drawing/2014/main" id="{4F2E33D4-2B0B-AC22-7166-507568E94BA2}"/>
              </a:ext>
            </a:extLst>
          </p:cNvPr>
          <p:cNvSpPr/>
          <p:nvPr/>
        </p:nvSpPr>
        <p:spPr>
          <a:xfrm>
            <a:off x="5679762" y="3154538"/>
            <a:ext cx="1757400" cy="5207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757400" y="0"/>
                </a:moveTo>
                <a:lnTo>
                  <a:pt x="1757400" y="260390"/>
                </a:lnTo>
                <a:lnTo>
                  <a:pt x="0" y="260390"/>
                </a:lnTo>
                <a:lnTo>
                  <a:pt x="0" y="520780"/>
                </a:lnTo>
              </a:path>
            </a:pathLst>
          </a:custGeom>
          <a:noFill/>
          <a:ln w="635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2A26E0AF-A7C8-5116-9579-28F0CF90E8E1}"/>
              </a:ext>
            </a:extLst>
          </p:cNvPr>
          <p:cNvGrpSpPr/>
          <p:nvPr/>
        </p:nvGrpSpPr>
        <p:grpSpPr>
          <a:xfrm>
            <a:off x="4202587" y="3675318"/>
            <a:ext cx="2954349" cy="2686231"/>
            <a:chOff x="3872633" y="2963800"/>
            <a:chExt cx="2954349" cy="2686231"/>
          </a:xfrm>
        </p:grpSpPr>
        <p:sp>
          <p:nvSpPr>
            <p:cNvPr id="23" name="Obdélník: se zakulacenými rohy 22">
              <a:extLst>
                <a:ext uri="{FF2B5EF4-FFF2-40B4-BE49-F238E27FC236}">
                  <a16:creationId xmlns:a16="http://schemas.microsoft.com/office/drawing/2014/main" id="{F95FCFEF-9B32-7A7A-24A8-378FB48CE252}"/>
                </a:ext>
              </a:extLst>
            </p:cNvPr>
            <p:cNvSpPr/>
            <p:nvPr/>
          </p:nvSpPr>
          <p:spPr>
            <a:xfrm>
              <a:off x="3872633" y="2963800"/>
              <a:ext cx="2954349" cy="26862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4" name="Obdélník: se zakulacenými rohy 16">
              <a:extLst>
                <a:ext uri="{FF2B5EF4-FFF2-40B4-BE49-F238E27FC236}">
                  <a16:creationId xmlns:a16="http://schemas.microsoft.com/office/drawing/2014/main" id="{E88FF8F0-49DC-31F0-1E32-BDAB98A81213}"/>
                </a:ext>
              </a:extLst>
            </p:cNvPr>
            <p:cNvSpPr txBox="1"/>
            <p:nvPr/>
          </p:nvSpPr>
          <p:spPr>
            <a:xfrm>
              <a:off x="3951310" y="3042477"/>
              <a:ext cx="2796995" cy="2528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100" b="1" kern="1200" dirty="0">
                  <a:solidFill>
                    <a:srgbClr val="FFFF00"/>
                  </a:solidFill>
                </a:rPr>
                <a:t>Opatření napříč správou spektra: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100" b="1" kern="1200" dirty="0">
                <a:solidFill>
                  <a:srgbClr val="FFFF00"/>
                </a:solidFill>
              </a:endParaRP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100" kern="1200" dirty="0"/>
                <a:t>Zpřístupňování kmitočtů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cs-CZ" sz="1100" kern="1200" dirty="0"/>
                <a:t>Harmonizace, inovace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cs-CZ" sz="1100" kern="1200" dirty="0"/>
                <a:t>Podpora soutěže, lokálního a bezlicenčního využívání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cs-CZ" sz="1100" kern="1200" dirty="0"/>
                <a:t>Sdílení spektra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cs-CZ" sz="1100" kern="1200" dirty="0"/>
                <a:t>BB PPDR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cs-CZ" sz="1100" kern="1200" dirty="0"/>
                <a:t>Zapojení odborníků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cs-CZ" sz="1100" kern="1200" dirty="0"/>
                <a:t>Poplatky za spektrum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cs-CZ" sz="1100" kern="1200" dirty="0"/>
                <a:t>Mezinárodní spolupráce</a:t>
              </a:r>
            </a:p>
          </p:txBody>
        </p:sp>
      </p:grpSp>
      <p:sp>
        <p:nvSpPr>
          <p:cNvPr id="19" name="Přímá spojnice 17">
            <a:extLst>
              <a:ext uri="{FF2B5EF4-FFF2-40B4-BE49-F238E27FC236}">
                <a16:creationId xmlns:a16="http://schemas.microsoft.com/office/drawing/2014/main" id="{C47D80EA-0A92-5215-0752-70749A22DE75}"/>
              </a:ext>
            </a:extLst>
          </p:cNvPr>
          <p:cNvSpPr/>
          <p:nvPr/>
        </p:nvSpPr>
        <p:spPr>
          <a:xfrm>
            <a:off x="7437163" y="3154538"/>
            <a:ext cx="1685746" cy="5207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0390"/>
                </a:lnTo>
                <a:lnTo>
                  <a:pt x="1685746" y="260390"/>
                </a:lnTo>
                <a:lnTo>
                  <a:pt x="1685746" y="520780"/>
                </a:lnTo>
              </a:path>
            </a:pathLst>
          </a:custGeom>
          <a:noFill/>
          <a:ln w="63500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FBD1A3B2-78A2-2913-77AB-8EEC4721EB84}"/>
              </a:ext>
            </a:extLst>
          </p:cNvPr>
          <p:cNvGrpSpPr/>
          <p:nvPr/>
        </p:nvGrpSpPr>
        <p:grpSpPr>
          <a:xfrm>
            <a:off x="7601905" y="3675318"/>
            <a:ext cx="3042008" cy="2680259"/>
            <a:chOff x="7271951" y="2963800"/>
            <a:chExt cx="3042008" cy="2680259"/>
          </a:xfrm>
        </p:grpSpPr>
        <p:sp>
          <p:nvSpPr>
            <p:cNvPr id="21" name="Obdélník: se zakulacenými rohy 20">
              <a:extLst>
                <a:ext uri="{FF2B5EF4-FFF2-40B4-BE49-F238E27FC236}">
                  <a16:creationId xmlns:a16="http://schemas.microsoft.com/office/drawing/2014/main" id="{FD752A72-7855-99F3-00BE-C5B26F884AB7}"/>
                </a:ext>
              </a:extLst>
            </p:cNvPr>
            <p:cNvSpPr/>
            <p:nvPr/>
          </p:nvSpPr>
          <p:spPr>
            <a:xfrm>
              <a:off x="7271951" y="2963800"/>
              <a:ext cx="3042008" cy="26802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Obdélník: se zakulacenými rohy 19">
              <a:extLst>
                <a:ext uri="{FF2B5EF4-FFF2-40B4-BE49-F238E27FC236}">
                  <a16:creationId xmlns:a16="http://schemas.microsoft.com/office/drawing/2014/main" id="{10E9631A-5FD5-8D6C-1461-93C826603F41}"/>
                </a:ext>
              </a:extLst>
            </p:cNvPr>
            <p:cNvSpPr txBox="1"/>
            <p:nvPr/>
          </p:nvSpPr>
          <p:spPr>
            <a:xfrm>
              <a:off x="7350453" y="3042302"/>
              <a:ext cx="2885004" cy="2523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100" b="1" kern="1200" dirty="0">
                  <a:solidFill>
                    <a:srgbClr val="FFFF00"/>
                  </a:solidFill>
                </a:rPr>
                <a:t>Opatření pro jednotlivá pásma, služby a aplikace: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100" b="1" kern="1200" dirty="0">
                <a:solidFill>
                  <a:srgbClr val="FFFF00"/>
                </a:solidFill>
              </a:endParaRP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100" kern="1200" dirty="0"/>
                <a:t>Pásmo UHF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100" kern="1200" dirty="0"/>
                <a:t>Mobilní veřejné sítě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100" kern="1200" dirty="0"/>
                <a:t>Ostatní pásma zemských sítí a komunikací  (RLAN/Wi-Fi/FWA, 26 GHz, 4 GHz, 400 MHz, …)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100" kern="1200" dirty="0"/>
                <a:t>Drony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100" kern="1200" dirty="0"/>
                <a:t>Družicové služby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100" kern="1200" dirty="0"/>
                <a:t>Příprava na WRC (např. WRC-27 AI 1.7)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100" kern="1200" dirty="0"/>
            </a:p>
          </p:txBody>
        </p:sp>
      </p:grp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A9F9386A-6412-336C-4E11-08C9FBE07F98}"/>
              </a:ext>
            </a:extLst>
          </p:cNvPr>
          <p:cNvSpPr txBox="1"/>
          <p:nvPr/>
        </p:nvSpPr>
        <p:spPr>
          <a:xfrm>
            <a:off x="244549" y="181992"/>
            <a:ext cx="1128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333F7F"/>
                </a:solidFill>
              </a:rPr>
              <a:t>Strategie správy spektra : </a:t>
            </a:r>
            <a:r>
              <a:rPr lang="cs-CZ" sz="2000" dirty="0">
                <a:solidFill>
                  <a:srgbClr val="333F7F"/>
                </a:solidFill>
              </a:rPr>
              <a:t>příprava v PS Spektrum, doladění po VK z 10/2024, </a:t>
            </a:r>
            <a:r>
              <a:rPr lang="cs-CZ" sz="2000" b="1" dirty="0">
                <a:solidFill>
                  <a:srgbClr val="333F7F"/>
                </a:solidFill>
              </a:rPr>
              <a:t>přijato 05/2025</a:t>
            </a:r>
            <a:r>
              <a:rPr lang="cs-CZ" sz="2000" dirty="0">
                <a:solidFill>
                  <a:srgbClr val="333F7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89970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A7EC3-AAC4-EB0F-DD8E-572CE4DED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FE473-E057-B24D-36B0-1BE92DA5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zájmové body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D5EDD0-C416-0BEE-062A-35D7B9A4F8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rgbClr val="F37320"/>
                </a:solidFill>
                <a:cs typeface="Arial" panose="020B0604020202020204" pitchFamily="34" charset="0"/>
              </a:rPr>
              <a:t>Komentované oblasti (rámcově)</a:t>
            </a:r>
          </a:p>
          <a:p>
            <a:pPr algn="just"/>
            <a:r>
              <a:rPr lang="cs-CZ" sz="2000" dirty="0"/>
              <a:t>Poplatky za spektrum</a:t>
            </a:r>
          </a:p>
          <a:p>
            <a:pPr algn="just"/>
            <a:r>
              <a:rPr lang="cs-CZ" sz="2000" b="1" dirty="0"/>
              <a:t>26 GHz</a:t>
            </a:r>
          </a:p>
          <a:p>
            <a:pPr algn="just"/>
            <a:r>
              <a:rPr lang="cs-CZ" sz="2000" b="1" dirty="0"/>
              <a:t>6 GHz (</a:t>
            </a:r>
            <a:r>
              <a:rPr lang="cs-CZ" sz="2000" b="1" dirty="0" err="1"/>
              <a:t>Lower</a:t>
            </a:r>
            <a:r>
              <a:rPr lang="cs-CZ" sz="2000" b="1" dirty="0"/>
              <a:t>, Upper)</a:t>
            </a:r>
          </a:p>
          <a:p>
            <a:pPr algn="just"/>
            <a:r>
              <a:rPr lang="cs-CZ" sz="2000" dirty="0"/>
              <a:t>Bezlicenční využívání</a:t>
            </a:r>
          </a:p>
          <a:p>
            <a:pPr algn="just"/>
            <a:r>
              <a:rPr lang="cs-CZ" sz="2000" dirty="0"/>
              <a:t>Družicové kmitočty, D2D</a:t>
            </a:r>
          </a:p>
          <a:p>
            <a:pPr algn="just"/>
            <a:r>
              <a:rPr lang="cs-CZ" sz="2000" dirty="0"/>
              <a:t>(BB) PPDR (</a:t>
            </a:r>
            <a:r>
              <a:rPr lang="cs-CZ" sz="2000" i="1" dirty="0"/>
              <a:t>úkol uložen prostřednictvím UV</a:t>
            </a:r>
            <a:r>
              <a:rPr lang="cs-CZ" sz="2000" dirty="0"/>
              <a:t>)</a:t>
            </a:r>
          </a:p>
          <a:p>
            <a:pPr algn="just"/>
            <a:r>
              <a:rPr lang="cs-CZ" sz="2000" dirty="0"/>
              <a:t>Trendy konzumace AV obsahu</a:t>
            </a:r>
          </a:p>
          <a:p>
            <a:pPr algn="just"/>
            <a:r>
              <a:rPr lang="cs-CZ" sz="2000" dirty="0"/>
              <a:t>DTT, 5G </a:t>
            </a:r>
            <a:r>
              <a:rPr lang="cs-CZ" sz="2000" dirty="0" err="1"/>
              <a:t>Broadcast</a:t>
            </a:r>
            <a:endParaRPr lang="cs-CZ" sz="2000" dirty="0"/>
          </a:p>
          <a:p>
            <a:pPr algn="just"/>
            <a:r>
              <a:rPr lang="cs-CZ" sz="2000" dirty="0"/>
              <a:t>A další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B21D7C-F13F-EA75-1490-5DBBF0310F5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5578" y="1247775"/>
            <a:ext cx="5578459" cy="5610229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37320"/>
                </a:solidFill>
                <a:cs typeface="Arial" panose="020B0604020202020204" pitchFamily="34" charset="0"/>
              </a:rPr>
              <a:t>Mimo úkoly Strategie bude v PS Spektrum projednáno:</a:t>
            </a:r>
            <a:endParaRPr lang="cs-CZ" sz="2800" b="1" dirty="0">
              <a:solidFill>
                <a:srgbClr val="F37320"/>
              </a:solidFill>
              <a:cs typeface="Arial" panose="020B0604020202020204" pitchFamily="34" charset="0"/>
            </a:endParaRPr>
          </a:p>
          <a:p>
            <a:r>
              <a:rPr lang="cs-CZ" sz="2000" dirty="0"/>
              <a:t>80 GHz, registrace na webu</a:t>
            </a:r>
          </a:p>
          <a:p>
            <a:r>
              <a:rPr lang="cs-CZ" sz="2000" b="1" dirty="0" err="1"/>
              <a:t>WiFi</a:t>
            </a:r>
            <a:r>
              <a:rPr lang="cs-CZ" sz="2000" b="1" dirty="0"/>
              <a:t>: 5,9 GHz (studie zahájeny), </a:t>
            </a:r>
            <a:r>
              <a:rPr lang="cs-CZ" sz="2000" b="1" dirty="0" err="1"/>
              <a:t>Lower</a:t>
            </a:r>
            <a:r>
              <a:rPr lang="cs-CZ" sz="2000" b="1" dirty="0"/>
              <a:t> 6 GHz</a:t>
            </a:r>
          </a:p>
          <a:p>
            <a:r>
              <a:rPr lang="cs-CZ" sz="2000" b="1" dirty="0"/>
              <a:t>Web RLAN 60 GHz/5 GHz (úprava podmínek)</a:t>
            </a:r>
          </a:p>
          <a:p>
            <a:r>
              <a:rPr lang="cs-CZ" sz="2000" dirty="0"/>
              <a:t>Využití duplexní mezery a GB v 700 MHz (</a:t>
            </a:r>
            <a:r>
              <a:rPr lang="cs-CZ" sz="2000" i="1" dirty="0"/>
              <a:t>s ohledem na úkol k PPDR je tento bod prakticky uzavřen</a:t>
            </a:r>
            <a:r>
              <a:rPr lang="cs-CZ" sz="2000" dirty="0"/>
              <a:t>)</a:t>
            </a:r>
          </a:p>
          <a:p>
            <a:r>
              <a:rPr lang="cs-CZ" sz="2000" dirty="0"/>
              <a:t>A další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138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44602-3043-4F73-C9F2-2C357C6CA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A8A2C-E6ED-4E7C-90FF-12D07DDF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26 GHZ: pásmo pro všechny</a:t>
            </a:r>
            <a:endParaRPr lang="cs-CZ" b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95470F-F631-03D8-53D1-1A028985DF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3" y="1247771"/>
            <a:ext cx="6599271" cy="542098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rgbClr val="F37320"/>
                </a:solidFill>
                <a:cs typeface="Arial" panose="020B0604020202020204" pitchFamily="34" charset="0"/>
              </a:rPr>
              <a:t>Požadavky </a:t>
            </a:r>
            <a:r>
              <a:rPr lang="cs-CZ" sz="2800" b="1" dirty="0" err="1">
                <a:solidFill>
                  <a:srgbClr val="F37320"/>
                </a:solidFill>
                <a:cs typeface="Arial" panose="020B0604020202020204" pitchFamily="34" charset="0"/>
              </a:rPr>
              <a:t>MNOs</a:t>
            </a:r>
            <a:r>
              <a:rPr lang="cs-CZ" sz="2800" b="1" dirty="0">
                <a:solidFill>
                  <a:srgbClr val="F37320"/>
                </a:solidFill>
                <a:cs typeface="Arial" panose="020B0604020202020204" pitchFamily="34" charset="0"/>
              </a:rPr>
              <a:t> na strategii pro celé pásmo 26 GHz</a:t>
            </a:r>
          </a:p>
          <a:p>
            <a:pPr algn="just"/>
            <a:r>
              <a:rPr lang="cs-CZ" sz="2000" dirty="0"/>
              <a:t>ČTÚ jde do debaty ze záměrem zpřístupnit 26,5–27,5 GHz na IO, bez omezení počtu práv (tj. bez aukce).</a:t>
            </a:r>
          </a:p>
          <a:p>
            <a:pPr algn="just"/>
            <a:r>
              <a:rPr lang="cs-CZ" sz="2000" dirty="0" err="1"/>
              <a:t>MNOs</a:t>
            </a:r>
            <a:r>
              <a:rPr lang="cs-CZ" sz="2000" dirty="0"/>
              <a:t> požadují znalost výhledu podmínek pro </a:t>
            </a:r>
            <a:r>
              <a:rPr lang="cs-CZ" sz="2000" u="sng" dirty="0"/>
              <a:t>celé</a:t>
            </a:r>
            <a:r>
              <a:rPr lang="cs-CZ" sz="2000" dirty="0"/>
              <a:t> pásmo 24,25–27,5 GHz, s ohledem na možnosti pro 5G.</a:t>
            </a:r>
          </a:p>
          <a:p>
            <a:pPr algn="just"/>
            <a:r>
              <a:rPr lang="cs-CZ" sz="2000" dirty="0"/>
              <a:t>Vláda proto uložila ČTÚ, aby zformuloval </a:t>
            </a:r>
            <a:r>
              <a:rPr lang="cs-CZ" sz="2000" b="1" dirty="0"/>
              <a:t>strategii pro celé pásmo 26 GHz</a:t>
            </a:r>
            <a:r>
              <a:rPr lang="cs-CZ" sz="2000" dirty="0"/>
              <a:t>.</a:t>
            </a:r>
          </a:p>
          <a:p>
            <a:pPr algn="just"/>
            <a:r>
              <a:rPr lang="cs-CZ" sz="2000" dirty="0"/>
              <a:t>Spodní část je ale rovnoměrně využita MW spoji (cca 4.600 stanic) a pásmo prakticky nelze uvolnit.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73307-2EC9-1038-9515-B82F2ED52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40" y="1585308"/>
            <a:ext cx="4574005" cy="316862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06A2621-E923-2367-1549-75E3A2A13EB6}"/>
              </a:ext>
            </a:extLst>
          </p:cNvPr>
          <p:cNvSpPr txBox="1"/>
          <p:nvPr/>
        </p:nvSpPr>
        <p:spPr>
          <a:xfrm>
            <a:off x="7856880" y="4949526"/>
            <a:ext cx="3575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solidFill>
                  <a:srgbClr val="0070C0"/>
                </a:solidFill>
              </a:rPr>
              <a:t>Náhled využití pásem pod 26,5 GHz MW spoji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56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1B6E7-B36A-B59C-5B25-C088362C7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5294B-AAF9-F30D-552C-B254498C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</a:t>
            </a:r>
            <a:r>
              <a:rPr lang="cs-CZ" dirty="0" err="1"/>
              <a:t>ghz</a:t>
            </a:r>
            <a:r>
              <a:rPr lang="cs-CZ" dirty="0"/>
              <a:t> a okolí: pásmo velkého zájmu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06747B-A075-6D8F-FC08-AECC5616E1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9777" y="1329403"/>
            <a:ext cx="11373291" cy="1913527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err="1">
                <a:solidFill>
                  <a:srgbClr val="F37320"/>
                </a:solidFill>
                <a:cs typeface="Arial" panose="020B0604020202020204" pitchFamily="34" charset="0"/>
              </a:rPr>
              <a:t>Lower</a:t>
            </a:r>
            <a:r>
              <a:rPr lang="cs-CZ" sz="2800" b="1" dirty="0">
                <a:solidFill>
                  <a:srgbClr val="F37320"/>
                </a:solidFill>
                <a:cs typeface="Arial" panose="020B0604020202020204" pitchFamily="34" charset="0"/>
              </a:rPr>
              <a:t> 6 GHz: perspektivní pro RLAN, ale zatím obsazeno</a:t>
            </a:r>
          </a:p>
          <a:p>
            <a:pPr algn="just"/>
            <a:r>
              <a:rPr lang="cs-CZ" sz="2000" dirty="0"/>
              <a:t>Pásmo </a:t>
            </a:r>
            <a:r>
              <a:rPr lang="de-DE" sz="2000" dirty="0"/>
              <a:t>5945</a:t>
            </a:r>
            <a:r>
              <a:rPr lang="cs-CZ" sz="2000" dirty="0"/>
              <a:t>–</a:t>
            </a:r>
            <a:r>
              <a:rPr lang="de-DE" sz="2000" dirty="0"/>
              <a:t>6425 MHz</a:t>
            </a:r>
            <a:r>
              <a:rPr lang="cs-CZ" sz="2000" dirty="0"/>
              <a:t> harmonizováno pro </a:t>
            </a:r>
            <a:r>
              <a:rPr lang="cs-CZ" sz="2000" dirty="0" err="1"/>
              <a:t>Low</a:t>
            </a:r>
            <a:r>
              <a:rPr lang="cs-CZ" sz="2000" dirty="0"/>
              <a:t> </a:t>
            </a:r>
            <a:r>
              <a:rPr lang="cs-CZ" sz="2000" dirty="0" err="1"/>
              <a:t>Power</a:t>
            </a:r>
            <a:r>
              <a:rPr lang="cs-CZ" sz="2000" dirty="0"/>
              <a:t> Indoor Wi-Fi/RLAN již v 2021.</a:t>
            </a:r>
          </a:p>
          <a:p>
            <a:pPr algn="just"/>
            <a:r>
              <a:rPr lang="cs-CZ" sz="2000" dirty="0"/>
              <a:t>Indikován </a:t>
            </a:r>
            <a:r>
              <a:rPr lang="cs-CZ" sz="2000" u="sng" dirty="0"/>
              <a:t>zájem ISP </a:t>
            </a:r>
            <a:r>
              <a:rPr lang="cs-CZ" sz="2000" dirty="0"/>
              <a:t>v ČR o provoz venkovních </a:t>
            </a:r>
            <a:r>
              <a:rPr lang="cs-CZ" sz="2000" u="sng" dirty="0"/>
              <a:t>RLAN</a:t>
            </a:r>
            <a:r>
              <a:rPr lang="cs-CZ" sz="2000" dirty="0"/>
              <a:t>. </a:t>
            </a:r>
          </a:p>
          <a:p>
            <a:pPr algn="just"/>
            <a:r>
              <a:rPr lang="cs-CZ" sz="2000" dirty="0"/>
              <a:t>Pásmo je ale obsazeno MW spoji; koordinace Wi-Fi s MW spoji není zatím vyvinuta.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DB8B9D-404F-51C4-92DE-43042DD713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9777" y="3815683"/>
            <a:ext cx="7799070" cy="3425827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37320"/>
                </a:solidFill>
                <a:cs typeface="Arial" panose="020B0604020202020204" pitchFamily="34" charset="0"/>
              </a:rPr>
              <a:t>5,9 GHz: analyzováno sdílení RLAN a ITS</a:t>
            </a:r>
            <a:endParaRPr lang="cs-CZ" sz="2800" b="1" dirty="0">
              <a:solidFill>
                <a:srgbClr val="F37320"/>
              </a:solidFill>
              <a:cs typeface="Arial" panose="020B0604020202020204" pitchFamily="34" charset="0"/>
            </a:endParaRPr>
          </a:p>
          <a:p>
            <a:r>
              <a:rPr lang="cs-CZ" sz="2000" dirty="0"/>
              <a:t>Pásmo 5855–5935 MHz: rovněž indikován </a:t>
            </a:r>
            <a:r>
              <a:rPr lang="cs-CZ" sz="2000" u="sng" dirty="0"/>
              <a:t>zájem o provoz Wi-Fi.</a:t>
            </a:r>
          </a:p>
          <a:p>
            <a:r>
              <a:rPr lang="cs-CZ" sz="2000" dirty="0"/>
              <a:t>Harmonizováno pro ITS (dopravní systémy, Car-to-Car aj.). </a:t>
            </a:r>
          </a:p>
          <a:p>
            <a:r>
              <a:rPr lang="cs-CZ" sz="2000" dirty="0"/>
              <a:t>Je proto potřeba provést studii kompatibility RLAN vs. ITS a posoudit podle geografické separace a dalších údajů, </a:t>
            </a:r>
            <a:r>
              <a:rPr lang="cs-CZ" sz="2000" u="sng" dirty="0"/>
              <a:t>zda je sdílení proveditelné</a:t>
            </a:r>
            <a:r>
              <a:rPr lang="cs-CZ" sz="200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740F47-0183-C8ED-33B0-809FFCCA4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456" y="3991986"/>
            <a:ext cx="3398722" cy="26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0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A5A4998-14BD-451E-9340-D7AF797D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</a:t>
            </a:r>
            <a:r>
              <a:rPr lang="cs-CZ" cap="none" dirty="0"/>
              <a:t>č</a:t>
            </a:r>
            <a:r>
              <a:rPr lang="cs-CZ" dirty="0"/>
              <a:t>. 23/2025 S</a:t>
            </a:r>
            <a:r>
              <a:rPr lang="cs-CZ" cap="none" dirty="0"/>
              <a:t>b</a:t>
            </a:r>
            <a:r>
              <a:rPr lang="cs-CZ" dirty="0"/>
              <a:t>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1CA69D-D4EC-4EED-9124-FF23A4FA3E8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Účinnost: 1. července 2025</a:t>
            </a:r>
          </a:p>
          <a:p>
            <a:pPr marL="0" indent="0">
              <a:buNone/>
            </a:pPr>
            <a:endParaRPr lang="cs-CZ" sz="1000" b="1" dirty="0"/>
          </a:p>
          <a:p>
            <a:pPr marL="0" indent="0">
              <a:buNone/>
            </a:pPr>
            <a:r>
              <a:rPr lang="cs-CZ" b="1" dirty="0"/>
              <a:t>Věcné změny:</a:t>
            </a:r>
          </a:p>
          <a:p>
            <a:pPr marL="360363" indent="-360363">
              <a:buNone/>
            </a:pPr>
            <a:r>
              <a:rPr lang="cs-CZ" b="1" dirty="0"/>
              <a:t>1.</a:t>
            </a:r>
            <a:r>
              <a:rPr lang="cs-CZ" dirty="0"/>
              <a:t>		</a:t>
            </a:r>
            <a:r>
              <a:rPr lang="cs-CZ" b="1" dirty="0">
                <a:solidFill>
                  <a:srgbClr val="ED6C05"/>
                </a:solidFill>
              </a:rPr>
              <a:t>Podnikání</a:t>
            </a:r>
            <a:r>
              <a:rPr lang="cs-CZ" dirty="0">
                <a:solidFill>
                  <a:srgbClr val="ED6C05"/>
                </a:solidFill>
              </a:rPr>
              <a:t> – oznamování (nově bezúhonnost § 8a – vzor MSP), vznik 	+ 			osvědčení a </a:t>
            </a:r>
            <a:r>
              <a:rPr lang="cs-CZ" b="1" dirty="0">
                <a:solidFill>
                  <a:srgbClr val="ED6C05"/>
                </a:solidFill>
              </a:rPr>
              <a:t>zánik oprávnění „ze zákona“.</a:t>
            </a:r>
          </a:p>
          <a:p>
            <a:pPr marL="514350" indent="-514350">
              <a:buAutoNum type="arabicPeriod" startAt="2"/>
            </a:pPr>
            <a:r>
              <a:rPr lang="cs-CZ" b="1" dirty="0"/>
              <a:t>Správa rádiového spektra </a:t>
            </a:r>
            <a:r>
              <a:rPr lang="cs-CZ" dirty="0"/>
              <a:t>– bezpilotní letadla, odborná způsobilost a zkoušky, změny u individuálních oprávnění (např. odnětí k určitému datu) nebo přídělů rádiových kmitočtů.</a:t>
            </a:r>
          </a:p>
          <a:p>
            <a:pPr marL="514350" indent="-514350">
              <a:buAutoNum type="arabicPeriod" startAt="2"/>
            </a:pPr>
            <a:r>
              <a:rPr lang="pl-PL" b="1" dirty="0">
                <a:solidFill>
                  <a:srgbClr val="ED6C05"/>
                </a:solidFill>
              </a:rPr>
              <a:t>Zero rating </a:t>
            </a:r>
            <a:r>
              <a:rPr lang="pl-PL" dirty="0">
                <a:solidFill>
                  <a:srgbClr val="ED6C05"/>
                </a:solidFill>
              </a:rPr>
              <a:t>– tísňová komunikace přes </a:t>
            </a:r>
            <a:r>
              <a:rPr lang="pl-PL" b="1" dirty="0">
                <a:solidFill>
                  <a:srgbClr val="ED6C05"/>
                </a:solidFill>
              </a:rPr>
              <a:t>aplikace</a:t>
            </a:r>
            <a:r>
              <a:rPr lang="pl-PL" dirty="0">
                <a:solidFill>
                  <a:srgbClr val="ED6C05"/>
                </a:solidFill>
              </a:rPr>
              <a:t>, seznam MV/HZS.</a:t>
            </a:r>
            <a:endParaRPr lang="cs-CZ" dirty="0">
              <a:solidFill>
                <a:srgbClr val="ED6C05"/>
              </a:solidFill>
            </a:endParaRPr>
          </a:p>
          <a:p>
            <a:pPr marL="514350" indent="-514350">
              <a:spcAft>
                <a:spcPts val="0"/>
              </a:spcAft>
              <a:buAutoNum type="arabicPeriod" startAt="2"/>
            </a:pPr>
            <a:r>
              <a:rPr lang="cs-CZ" b="1" dirty="0" err="1"/>
              <a:t>Spoofing</a:t>
            </a:r>
            <a:r>
              <a:rPr lang="cs-CZ" b="1" dirty="0"/>
              <a:t> </a:t>
            </a:r>
            <a:r>
              <a:rPr lang="cs-CZ" dirty="0"/>
              <a:t>a opatření proti zneužívání identifikace účastníka číslem 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/>
              <a:t>	+ předávání informací mezi EK a bankovním sektorem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AB1D840-0771-4301-9938-C8C3F47CC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502" y="121622"/>
            <a:ext cx="1906524" cy="168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7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A5A4998-14BD-451E-9340-D7AF797D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</a:t>
            </a:r>
            <a:r>
              <a:rPr lang="cs-CZ" cap="none" dirty="0"/>
              <a:t>č</a:t>
            </a:r>
            <a:r>
              <a:rPr lang="cs-CZ" dirty="0"/>
              <a:t>. 23/2025 S</a:t>
            </a:r>
            <a:r>
              <a:rPr lang="cs-CZ" cap="none" dirty="0"/>
              <a:t>b</a:t>
            </a:r>
            <a:r>
              <a:rPr lang="cs-CZ" dirty="0"/>
              <a:t>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1CA69D-D4EC-4EED-9124-FF23A4FA3E8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cs-CZ" b="1" dirty="0">
                <a:solidFill>
                  <a:srgbClr val="ED6C05"/>
                </a:solidFill>
              </a:rPr>
              <a:t>Data </a:t>
            </a:r>
            <a:r>
              <a:rPr lang="cs-CZ" b="1" dirty="0" err="1">
                <a:solidFill>
                  <a:srgbClr val="ED6C05"/>
                </a:solidFill>
              </a:rPr>
              <a:t>retention</a:t>
            </a:r>
            <a:r>
              <a:rPr lang="cs-CZ" b="1" dirty="0">
                <a:solidFill>
                  <a:srgbClr val="ED6C05"/>
                </a:solidFill>
              </a:rPr>
              <a:t> </a:t>
            </a:r>
            <a:r>
              <a:rPr lang="cs-CZ" dirty="0">
                <a:solidFill>
                  <a:srgbClr val="ED6C05"/>
                </a:solidFill>
              </a:rPr>
              <a:t>– změny § 97 ZEK z konsolidačního balíčku (zákon č. 349/2023 Sb.) a jeho „zpětné“ úpravy.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dirty="0"/>
              <a:t>Dílčí změny </a:t>
            </a:r>
            <a:r>
              <a:rPr lang="cs-CZ" b="1" dirty="0"/>
              <a:t>v právech na využívání cizích nemovitostí </a:t>
            </a:r>
            <a:r>
              <a:rPr lang="cs-CZ" dirty="0"/>
              <a:t>– přístup a výstavba.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b="1" dirty="0">
                <a:solidFill>
                  <a:srgbClr val="ED6C05"/>
                </a:solidFill>
              </a:rPr>
              <a:t>Jednotný</a:t>
            </a:r>
            <a:r>
              <a:rPr lang="cs-CZ" dirty="0">
                <a:solidFill>
                  <a:srgbClr val="ED6C05"/>
                </a:solidFill>
              </a:rPr>
              <a:t> </a:t>
            </a:r>
            <a:r>
              <a:rPr lang="cs-CZ" b="1" dirty="0">
                <a:solidFill>
                  <a:srgbClr val="ED6C05"/>
                </a:solidFill>
              </a:rPr>
              <a:t>seznam blokovaných internetových stránek.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b="1" dirty="0">
                <a:solidFill>
                  <a:schemeClr val="bg2"/>
                </a:solidFill>
              </a:rPr>
              <a:t>Ochrana spotřebitele </a:t>
            </a:r>
            <a:r>
              <a:rPr lang="cs-CZ" dirty="0">
                <a:solidFill>
                  <a:schemeClr val="bg2"/>
                </a:solidFill>
              </a:rPr>
              <a:t>– upřesnění u předčasného zániku závazku a úhrady „</a:t>
            </a:r>
            <a:r>
              <a:rPr lang="cs-CZ" b="1" dirty="0">
                <a:solidFill>
                  <a:schemeClr val="bg2"/>
                </a:solidFill>
              </a:rPr>
              <a:t>smluvní pokuty</a:t>
            </a:r>
            <a:r>
              <a:rPr lang="cs-CZ" dirty="0">
                <a:solidFill>
                  <a:schemeClr val="bg2"/>
                </a:solidFill>
              </a:rPr>
              <a:t>“.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b="1" dirty="0">
                <a:solidFill>
                  <a:srgbClr val="ED6C05"/>
                </a:solidFill>
              </a:rPr>
              <a:t>Rozhodování účastnických sporů podle § 129 ZEK – </a:t>
            </a:r>
            <a:r>
              <a:rPr lang="cs-CZ" dirty="0">
                <a:solidFill>
                  <a:srgbClr val="ED6C05"/>
                </a:solidFill>
              </a:rPr>
              <a:t>rozšíření kompetencí –     § 129a a § 129b</a:t>
            </a:r>
            <a:r>
              <a:rPr lang="cs-CZ" b="1" dirty="0">
                <a:solidFill>
                  <a:srgbClr val="ED6C05"/>
                </a:solidFill>
              </a:rPr>
              <a:t> („jedna faktura – jeden orgán“ </a:t>
            </a:r>
            <a:r>
              <a:rPr lang="cs-CZ" b="1" dirty="0">
                <a:solidFill>
                  <a:srgbClr val="ED6C05"/>
                </a:solidFill>
                <a:sym typeface="Wingdings" panose="05000000000000000000" pitchFamily="2" charset="2"/>
              </a:rPr>
              <a:t>).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b="1" dirty="0">
                <a:solidFill>
                  <a:srgbClr val="333F7F"/>
                </a:solidFill>
                <a:sym typeface="Wingdings" panose="05000000000000000000" pitchFamily="2" charset="2"/>
              </a:rPr>
              <a:t>+</a:t>
            </a:r>
            <a:r>
              <a:rPr lang="cs-CZ" dirty="0"/>
              <a:t> </a:t>
            </a:r>
            <a:r>
              <a:rPr lang="cs-CZ" b="1" dirty="0"/>
              <a:t>legislativně technické úpravy </a:t>
            </a:r>
            <a:r>
              <a:rPr lang="cs-CZ" dirty="0"/>
              <a:t>(např. § 118 </a:t>
            </a:r>
            <a:r>
              <a:rPr lang="cs-CZ" dirty="0">
                <a:sym typeface="Wingdings" panose="05000000000000000000" pitchFamily="2" charset="2"/>
              </a:rPr>
              <a:t>).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27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79ABB-49C4-2F36-989E-8F802A2B3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C4B3631-6827-C8F3-1C05-A01D9E029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8</a:t>
            </a:r>
            <a:r>
              <a:rPr lang="cs-CZ" cap="none" dirty="0"/>
              <a:t>a</a:t>
            </a:r>
            <a:r>
              <a:rPr lang="cs-CZ" dirty="0"/>
              <a:t> ZEK – Bezúhonnost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3E9E96-1469-D3E5-40E5-74CB8339B14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</a:t>
            </a:r>
            <a:r>
              <a:rPr lang="pl-PL" b="1" dirty="0">
                <a:latin typeface="Calibri" panose="020F0502020204030204"/>
              </a:rPr>
              <a:t>8a: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Nově formulovány podmínky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 prokázání bezúhonnosti dle „vzoru“ vypracovaného MSP.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Sjednocení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napříč právním řádem ČR.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Calibri" panose="020F0502020204030204"/>
              </a:rPr>
              <a:t>Prokazuje se </a:t>
            </a:r>
            <a:r>
              <a:rPr lang="cs-CZ" b="1" dirty="0">
                <a:latin typeface="Calibri" panose="020F0502020204030204"/>
              </a:rPr>
              <a:t>výpisem z rejstříku trestů </a:t>
            </a:r>
            <a:r>
              <a:rPr lang="cs-CZ" dirty="0">
                <a:latin typeface="Calibri" panose="020F0502020204030204"/>
              </a:rPr>
              <a:t>(zákon č. 269/2014 Sb. </a:t>
            </a:r>
            <a:r>
              <a:rPr lang="pt-BR" dirty="0"/>
              <a:t>o rejstříku trestů a evidenci přestupků</a:t>
            </a:r>
            <a:r>
              <a:rPr lang="cs-CZ" dirty="0"/>
              <a:t>) </a:t>
            </a:r>
            <a:r>
              <a:rPr lang="cs-CZ" b="1" dirty="0"/>
              <a:t>nebo</a:t>
            </a:r>
            <a:r>
              <a:rPr lang="cs-CZ" dirty="0">
                <a:latin typeface="Calibri" panose="020F0502020204030204"/>
              </a:rPr>
              <a:t> </a:t>
            </a:r>
            <a:r>
              <a:rPr lang="cs-CZ" b="1" dirty="0">
                <a:latin typeface="Calibri" panose="020F0502020204030204"/>
              </a:rPr>
              <a:t>dokladem obdobným </a:t>
            </a:r>
            <a:r>
              <a:rPr lang="cs-CZ" dirty="0">
                <a:latin typeface="Calibri" panose="020F0502020204030204"/>
              </a:rPr>
              <a:t>vydaným státem (FO – státní příslušník nebo se v posledních 3 letech zdržovala nepřetržitě 3 měsíce, PO – v posledních 3 letech sídlo/provozovala činnost nebo/měla majetek).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Calibri" panose="020F0502020204030204"/>
              </a:rPr>
              <a:t>Výpis </a:t>
            </a:r>
            <a:r>
              <a:rPr lang="cs-CZ" b="1" dirty="0">
                <a:latin typeface="Calibri" panose="020F0502020204030204"/>
              </a:rPr>
              <a:t>nesmí</a:t>
            </a:r>
            <a:r>
              <a:rPr lang="cs-CZ" dirty="0">
                <a:latin typeface="Calibri" panose="020F0502020204030204"/>
              </a:rPr>
              <a:t> být </a:t>
            </a:r>
            <a:r>
              <a:rPr lang="cs-CZ" b="1" dirty="0">
                <a:latin typeface="Calibri" panose="020F0502020204030204"/>
              </a:rPr>
              <a:t>starší 3 měsíce.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Calibri" panose="020F0502020204030204"/>
              </a:rPr>
              <a:t>Nevydává-li stát výpis – </a:t>
            </a:r>
            <a:r>
              <a:rPr lang="cs-CZ" b="1" dirty="0">
                <a:latin typeface="Calibri" panose="020F0502020204030204"/>
              </a:rPr>
              <a:t>čestné prohlášení.</a:t>
            </a:r>
          </a:p>
        </p:txBody>
      </p:sp>
    </p:spTree>
    <p:extLst>
      <p:ext uri="{BB962C8B-B14F-4D97-AF65-F5344CB8AC3E}">
        <p14:creationId xmlns:p14="http://schemas.microsoft.com/office/powerpoint/2010/main" val="58671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D67D8-59BD-AA84-B0DE-CEF35C030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9808B9D-1960-712F-6AA4-D78B69D62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13 ZEK – Oznámení podnikání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AA7A88-68FB-883B-7CF6-33F0B6B0649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13 odst. 6: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Úprava – poplatek se platí a prokazuje jen pokud oznamující osoba žádá vydání „osvědčení” podle § 14 odst. 1 – není podmínkou oznámení podnikání.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None/>
              <a:tabLst/>
              <a:defRPr/>
            </a:pPr>
            <a:endParaRPr kumimoji="0" lang="pl-PL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13 odst. 11: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latin typeface="Calibri" panose="020F0502020204030204"/>
              </a:rPr>
              <a:t>Jestliže FO nebo PO nevykonává oznámenou KČ a neprovedla oznámení ukončení podle odstavce 8 a </a:t>
            </a:r>
            <a:r>
              <a:rPr lang="pl-PL" b="1" dirty="0">
                <a:latin typeface="Calibri" panose="020F0502020204030204"/>
              </a:rPr>
              <a:t>do 1 měsíce od výzvy ČTÚ neoznámila zjednání nápravy </a:t>
            </a:r>
            <a:r>
              <a:rPr lang="pl-PL" dirty="0">
                <a:latin typeface="Calibri" panose="020F0502020204030204"/>
              </a:rPr>
              <a:t>– dojde k </a:t>
            </a:r>
            <a:r>
              <a:rPr lang="pl-PL" b="1" dirty="0">
                <a:latin typeface="Calibri" panose="020F0502020204030204"/>
              </a:rPr>
              <a:t>zániku oprávnění ze zákona.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latin typeface="Calibri" panose="020F0502020204030204"/>
              </a:rPr>
              <a:t>Informaci o zániku ČTÚ uveřejní </a:t>
            </a:r>
            <a:r>
              <a:rPr lang="pl-PL" b="1" dirty="0">
                <a:latin typeface="Calibri" panose="020F0502020204030204"/>
              </a:rPr>
              <a:t>na elektronické úřední desce </a:t>
            </a:r>
            <a:r>
              <a:rPr lang="pl-PL" dirty="0">
                <a:latin typeface="Calibri" panose="020F0502020204030204"/>
              </a:rPr>
              <a:t>a je-li to možné, zašle informaci této osobě </a:t>
            </a:r>
            <a:r>
              <a:rPr lang="pl-PL" b="1" dirty="0">
                <a:latin typeface="Calibri" panose="020F0502020204030204"/>
              </a:rPr>
              <a:t>prostřednitvím DS.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1827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61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33A5D-8BA7-3EF9-7425-5E74240E9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624E082-D3BF-0082-5A58-60C05F2C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rádiového spektra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A1E9A4-474E-9970-85C8-47E82D656AB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17 odst. 5: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Nová úprava rozsahu </a:t>
            </a:r>
            <a:r>
              <a:rPr kumimoji="0" lang="pl-PL" sz="2800" i="0" u="sng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podkladů, kterými musí být podložena žádost o IO </a:t>
            </a: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aktualizace „osvědčení o </a:t>
            </a:r>
            <a:r>
              <a:rPr kumimoji="0" lang="pl-PL" sz="2800" i="0" u="sng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zápisu do leteckého rejstříku</a:t>
            </a: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v souladu v rozvojem registrací nových na základě rozvoje v oblasti letectví (drony, kluzáky, ...).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19 odst. 4</a:t>
            </a:r>
            <a:r>
              <a:rPr lang="pl-PL" b="1" dirty="0">
                <a:latin typeface="Calibri" panose="020F0502020204030204"/>
              </a:rPr>
              <a:t> písm. e):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latin typeface="Calibri" panose="020F0502020204030204"/>
              </a:rPr>
              <a:t>Držitel IO může požádat o </a:t>
            </a:r>
            <a:r>
              <a:rPr lang="pl-PL" u="sng" dirty="0">
                <a:latin typeface="Calibri" panose="020F0502020204030204"/>
              </a:rPr>
              <a:t>odnětí IO k určitému datu</a:t>
            </a:r>
            <a:r>
              <a:rPr lang="pl-PL" dirty="0">
                <a:latin typeface="Calibri" panose="020F0502020204030204"/>
              </a:rPr>
              <a:t>, které si zvolí – je však třeba požádat dostatečně včas, když Úřad není takové žádosti povinen vyhovět, je-li tato žádost podána méně než 60 dnů před požadovaným datem odnětí IO.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1827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58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CA313-933B-0DD7-8238-F68C95828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47B7802-FED3-F2BB-8BC8-C69BA840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rádiového spektra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7C2DCE-023E-0208-A846-4301412048C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1</a:t>
            </a:r>
            <a:r>
              <a:rPr lang="pl-PL" b="1" dirty="0">
                <a:latin typeface="Calibri" panose="020F0502020204030204"/>
              </a:rPr>
              <a:t>9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odst. 6: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Úprava podmínek, kdy </a:t>
            </a:r>
            <a:r>
              <a:rPr kumimoji="0" lang="pl-PL" sz="2800" i="0" u="sng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 </a:t>
            </a:r>
            <a:r>
              <a:rPr lang="pl-PL" u="sng" dirty="0"/>
              <a:t>pozbývá platnosti </a:t>
            </a:r>
            <a:r>
              <a:rPr lang="pl-PL" dirty="0"/>
              <a:t>přímo ze zákona </a:t>
            </a: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doplněno nové písmeno h) = IO pozbývá platnosti okamžikem, kdy držitel IO přestal splňovat náležitosti uvedené v § 17 odst. 5 písm. d) nebo f) (tj. </a:t>
            </a:r>
            <a:r>
              <a:rPr kumimoji="0" lang="pl-PL" sz="2800" i="0" u="sng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ztráta zápisu v leteckém nebo plavebním rejstříku</a:t>
            </a: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19b – experimentální IO</a:t>
            </a:r>
            <a:r>
              <a:rPr lang="pl-PL" b="1" dirty="0">
                <a:latin typeface="Calibri" panose="020F0502020204030204"/>
              </a:rPr>
              <a:t>: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latin typeface="Calibri" panose="020F0502020204030204"/>
              </a:rPr>
              <a:t>Rozšíření okruhu žadatelů, kteří mohou získat IO pro experimentální účely až na 54 měsíců – nově i je-li žadatelem osoba </a:t>
            </a:r>
            <a:r>
              <a:rPr lang="pl-PL" u="sng" dirty="0">
                <a:latin typeface="Calibri" panose="020F0502020204030204"/>
              </a:rPr>
              <a:t>podnikající v oblasti výzkumu, vývoje a výroby v oboru radiolokační nebo radionavigační techniky.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latin typeface="Calibri" panose="020F0502020204030204"/>
              </a:rPr>
              <a:t>Do odstavce 13 doplněno odnětí IO z důvodu </a:t>
            </a:r>
            <a:r>
              <a:rPr lang="pl-PL" u="sng" dirty="0">
                <a:latin typeface="Calibri" panose="020F0502020204030204"/>
              </a:rPr>
              <a:t>rušení.</a:t>
            </a:r>
            <a:r>
              <a:rPr lang="pl-PL" dirty="0">
                <a:latin typeface="Calibri" panose="020F0502020204030204"/>
              </a:rPr>
              <a:t> </a:t>
            </a:r>
            <a:endParaRPr kumimoji="0" lang="cs-CZ" sz="2800" b="0" i="0" strike="noStrike" kern="1200" cap="none" spc="0" normalizeH="0" baseline="0" noProof="0" dirty="0">
              <a:ln>
                <a:noFill/>
              </a:ln>
              <a:solidFill>
                <a:srgbClr val="1827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4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8AF91-1BA1-B2B3-E974-D5BA6FFB3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FCDBA5B-F6DD-C549-97E9-DB1AF65D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rádiového spektra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46BC67-3936-7BAF-900B-1D8327B6F53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827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 20 odst. 6 (nový) – příděl RK: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pl-PL" u="sng" dirty="0">
                <a:latin typeface="Calibri" panose="020F0502020204030204"/>
              </a:rPr>
              <a:t>Leg. tech. zpřesnění </a:t>
            </a:r>
            <a:r>
              <a:rPr lang="pl-PL" dirty="0">
                <a:latin typeface="Calibri" panose="020F0502020204030204"/>
              </a:rPr>
              <a:t>– vyloučení „přezkumu” přídělu </a:t>
            </a:r>
            <a:r>
              <a:rPr lang="pl-PL" dirty="0"/>
              <a:t>ze strany ČTÚ</a:t>
            </a:r>
            <a:r>
              <a:rPr lang="pl-PL" dirty="0">
                <a:latin typeface="Calibri" panose="020F0502020204030204"/>
              </a:rPr>
              <a:t> u přidělení provedených Evropskou komisí.</a:t>
            </a:r>
            <a:endParaRPr kumimoji="0" lang="pl-PL" sz="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</a:t>
            </a:r>
            <a:r>
              <a:rPr lang="pl-PL" b="1" dirty="0">
                <a:latin typeface="Calibri" panose="020F0502020204030204"/>
              </a:rPr>
              <a:t>23 odst. 1 písm. d):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latin typeface="Calibri" panose="020F0502020204030204"/>
              </a:rPr>
              <a:t>Podmínky pro </a:t>
            </a:r>
            <a:r>
              <a:rPr lang="pl-PL" u="sng" dirty="0">
                <a:latin typeface="Calibri" panose="020F0502020204030204"/>
              </a:rPr>
              <a:t>udělení souhlasu ČTÚ </a:t>
            </a:r>
            <a:r>
              <a:rPr lang="pl-PL" dirty="0">
                <a:latin typeface="Calibri" panose="020F0502020204030204"/>
              </a:rPr>
              <a:t>s převodem přídělu RK doplněny o zkoumání, zda </a:t>
            </a:r>
            <a:r>
              <a:rPr lang="pl-PL" u="sng" dirty="0">
                <a:latin typeface="Calibri" panose="020F0502020204030204"/>
              </a:rPr>
              <a:t>držitel plní povinnosti nebo podmínky stanovené v jeho přídělu RK.   </a:t>
            </a:r>
            <a:endParaRPr kumimoji="0" lang="cs-CZ" sz="2800" b="0" i="0" u="sng" strike="noStrike" kern="1200" cap="none" spc="0" normalizeH="0" baseline="0" noProof="0" dirty="0">
              <a:ln>
                <a:noFill/>
              </a:ln>
              <a:solidFill>
                <a:srgbClr val="1827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901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še tmavé">
  <a:themeElements>
    <a:clrScheme name="Vlastní 3">
      <a:dk1>
        <a:srgbClr val="333F7F"/>
      </a:dk1>
      <a:lt1>
        <a:sysClr val="window" lastClr="FFFFFF"/>
      </a:lt1>
      <a:dk2>
        <a:srgbClr val="18276C"/>
      </a:dk2>
      <a:lt2>
        <a:srgbClr val="EBEBEB"/>
      </a:lt2>
      <a:accent1>
        <a:srgbClr val="D07527"/>
      </a:accent1>
      <a:accent2>
        <a:srgbClr val="477BD1"/>
      </a:accent2>
      <a:accent3>
        <a:srgbClr val="3A3A3A"/>
      </a:accent3>
      <a:accent4>
        <a:srgbClr val="D07527"/>
      </a:accent4>
      <a:accent5>
        <a:srgbClr val="D07527"/>
      </a:accent5>
      <a:accent6>
        <a:srgbClr val="D07527"/>
      </a:accent6>
      <a:hlink>
        <a:srgbClr val="EEC7A6"/>
      </a:hlink>
      <a:folHlink>
        <a:srgbClr val="F6E3D2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tu_vzor_19_10_2023.potx" id="{EA493451-31B4-4BB1-A922-49B1492CD018}" vid="{05D47FDD-AB14-4F3B-80D1-98274D0B552E}"/>
    </a:ext>
  </a:extLst>
</a:theme>
</file>

<file path=ppt/theme/theme2.xml><?xml version="1.0" encoding="utf-8"?>
<a:theme xmlns:a="http://schemas.openxmlformats.org/drawingml/2006/main" name="Tmavý pruh nahoře">
  <a:themeElements>
    <a:clrScheme name="Vlastní 3">
      <a:dk1>
        <a:srgbClr val="333F7F"/>
      </a:dk1>
      <a:lt1>
        <a:sysClr val="window" lastClr="FFFFFF"/>
      </a:lt1>
      <a:dk2>
        <a:srgbClr val="18276C"/>
      </a:dk2>
      <a:lt2>
        <a:srgbClr val="EBEBEB"/>
      </a:lt2>
      <a:accent1>
        <a:srgbClr val="D07527"/>
      </a:accent1>
      <a:accent2>
        <a:srgbClr val="477BD1"/>
      </a:accent2>
      <a:accent3>
        <a:srgbClr val="3A3A3A"/>
      </a:accent3>
      <a:accent4>
        <a:srgbClr val="D07527"/>
      </a:accent4>
      <a:accent5>
        <a:srgbClr val="D07527"/>
      </a:accent5>
      <a:accent6>
        <a:srgbClr val="D07527"/>
      </a:accent6>
      <a:hlink>
        <a:srgbClr val="EEC7A6"/>
      </a:hlink>
      <a:folHlink>
        <a:srgbClr val="F6E3D2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ctu_vzor_19_10_2023.potx" id="{EA493451-31B4-4BB1-A922-49B1492CD018}" vid="{5A4F7D71-2780-4D2E-95A1-4D8E0EB4A813}"/>
    </a:ext>
  </a:extLst>
</a:theme>
</file>

<file path=ppt/theme/theme3.xml><?xml version="1.0" encoding="utf-8"?>
<a:theme xmlns:a="http://schemas.openxmlformats.org/drawingml/2006/main" name="Tmavý pruh vlevo">
  <a:themeElements>
    <a:clrScheme name="Vlastní 3">
      <a:dk1>
        <a:srgbClr val="333F7F"/>
      </a:dk1>
      <a:lt1>
        <a:sysClr val="window" lastClr="FFFFFF"/>
      </a:lt1>
      <a:dk2>
        <a:srgbClr val="18276C"/>
      </a:dk2>
      <a:lt2>
        <a:srgbClr val="EBEBEB"/>
      </a:lt2>
      <a:accent1>
        <a:srgbClr val="D07527"/>
      </a:accent1>
      <a:accent2>
        <a:srgbClr val="477BD1"/>
      </a:accent2>
      <a:accent3>
        <a:srgbClr val="3A3A3A"/>
      </a:accent3>
      <a:accent4>
        <a:srgbClr val="D07527"/>
      </a:accent4>
      <a:accent5>
        <a:srgbClr val="D07527"/>
      </a:accent5>
      <a:accent6>
        <a:srgbClr val="D07527"/>
      </a:accent6>
      <a:hlink>
        <a:srgbClr val="EEC7A6"/>
      </a:hlink>
      <a:folHlink>
        <a:srgbClr val="F6E3D2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tu_vzor_19_10_2023.potx" id="{EA493451-31B4-4BB1-A922-49B1492CD018}" vid="{7156C978-D221-4541-ABDA-83B0E7E5F651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2271</Words>
  <Application>Microsoft Office PowerPoint</Application>
  <PresentationFormat>Širokoúhlá obrazovka</PresentationFormat>
  <Paragraphs>206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Symbol</vt:lpstr>
      <vt:lpstr>Wingdings</vt:lpstr>
      <vt:lpstr>Vše tmavé</vt:lpstr>
      <vt:lpstr>Tmavý pruh nahoře</vt:lpstr>
      <vt:lpstr>Tmavý pruh vlevo</vt:lpstr>
      <vt:lpstr>Aktuálně z ČTÚ </vt:lpstr>
      <vt:lpstr>Novela Zákona o elektronických komunikacích (zákonem č. 23/2025 Sb.)  - vybrané změny/doplnění - </vt:lpstr>
      <vt:lpstr>Zákon č. 23/2025 Sb.</vt:lpstr>
      <vt:lpstr>Zákon č. 23/2025 Sb.</vt:lpstr>
      <vt:lpstr>§ 8a ZEK – Bezúhonnost </vt:lpstr>
      <vt:lpstr>§ 13 ZEK – Oznámení podnikání</vt:lpstr>
      <vt:lpstr>Správa rádiového spektra</vt:lpstr>
      <vt:lpstr>Správa rádiového spektra</vt:lpstr>
      <vt:lpstr>Správa rádiového spektra</vt:lpstr>
      <vt:lpstr>Správa rádiového spektra</vt:lpstr>
      <vt:lpstr>§ 33 ZEK - Zero rating</vt:lpstr>
      <vt:lpstr>§ 90 odst. 5 a 6 ZEK - Spoofing</vt:lpstr>
      <vt:lpstr>Další Změny</vt:lpstr>
      <vt:lpstr>Změny v rozhodování účastnických sporů</vt:lpstr>
      <vt:lpstr>§ 129a</vt:lpstr>
      <vt:lpstr>§ 129a</vt:lpstr>
      <vt:lpstr>Konkrétní případy: </vt:lpstr>
      <vt:lpstr>Procesní otázky účastnických sporů</vt:lpstr>
      <vt:lpstr>UPLATNĚNÍ návrhU u čtú/VÝHODY </vt:lpstr>
      <vt:lpstr>Strategie správy spektra 2025 - hlavní zájmové body - </vt:lpstr>
      <vt:lpstr>Prezentace aplikace PowerPoint</vt:lpstr>
      <vt:lpstr>hlavní zájmové body strategie</vt:lpstr>
      <vt:lpstr>26 GHZ: pásmo pro všechny</vt:lpstr>
      <vt:lpstr>6 ghz a okolí: pásmo velkého zájmu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Aktuality z ČTÚ</dc:title>
  <dc:creator>Ebert Marek</dc:creator>
  <cp:lastModifiedBy>Ebert Marek</cp:lastModifiedBy>
  <cp:revision>23</cp:revision>
  <cp:lastPrinted>2025-07-14T07:34:01Z</cp:lastPrinted>
  <dcterms:created xsi:type="dcterms:W3CDTF">2024-11-28T07:26:05Z</dcterms:created>
  <dcterms:modified xsi:type="dcterms:W3CDTF">2025-07-16T06:15:58Z</dcterms:modified>
</cp:coreProperties>
</file>